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Noto Sans KR"/>
      <p:regular r:id="rId49"/>
      <p:bold r:id="rId50"/>
    </p:embeddedFont>
    <p:embeddedFont>
      <p:font typeface="JetBrains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7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7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NotoSansK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JetBrainsMono-regular.fntdata"/><Relationship Id="rId50" Type="http://schemas.openxmlformats.org/officeDocument/2006/relationships/font" Target="fonts/NotoSansKR-bold.fntdata"/><Relationship Id="rId53" Type="http://schemas.openxmlformats.org/officeDocument/2006/relationships/font" Target="fonts/JetBrainsMono-italic.fntdata"/><Relationship Id="rId52" Type="http://schemas.openxmlformats.org/officeDocument/2006/relationships/font" Target="fonts/JetBrains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JetBrains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374" name="Google Shape;37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392" name="Google Shape;39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438" name="Google Shape;43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456" name="Google Shape;4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474" name="Google Shape;47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492" name="Google Shape;49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510" name="Google Shape;51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528" name="Google Shape;5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546" name="Google Shape;54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564" name="Google Shape;56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582" name="Google Shape;58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600" name="Google Shape;60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618" name="Google Shape;61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691" name="Google Shape;69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764" name="Google Shape;7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783" name="Google Shape;78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802" name="Google Shape;80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837" name="Google Shape;83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867" name="Google Shape;86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888" name="Google Shape;88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919" name="Google Shape;91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950" name="Google Shape;95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985" name="Google Shape;98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027" name="Google Shape;102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058" name="Google Shape;105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089" name="Google Shape;108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107" name="Google Shape;110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148" name="Google Shape;114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184" name="Google Shape;118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211" name="Google Shape;121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238" name="Google Shape;123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276" name="Google Shape;127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1300" name="Google Shape;130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215" name="Google Shape;2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338" name="Google Shape;3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600"/>
            </a:lvl1pPr>
            <a:lvl2pPr indent="-28575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400"/>
            </a:lvl2pPr>
            <a:lvl3pPr indent="-28575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0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000"/>
            </a:lvl5pPr>
            <a:lvl6pPr indent="-28575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6pPr>
            <a:lvl7pPr indent="-28575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7pPr>
            <a:lvl8pPr indent="-28575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8pPr>
            <a:lvl9pPr indent="-28575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600"/>
            </a:lvl1pPr>
            <a:lvl2pPr indent="-28575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400"/>
            </a:lvl2pPr>
            <a:lvl3pPr indent="-28575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0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000"/>
            </a:lvl5pPr>
            <a:lvl6pPr indent="-28575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6pPr>
            <a:lvl7pPr indent="-28575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7pPr>
            <a:lvl8pPr indent="-28575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8pPr>
            <a:lvl9pPr indent="-28575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600"/>
            </a:lvl1pPr>
            <a:lvl2pPr indent="-28575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400"/>
            </a:lvl2pPr>
            <a:lvl3pPr indent="-28575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0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000"/>
            </a:lvl5pPr>
            <a:lvl6pPr indent="-28575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6pPr>
            <a:lvl7pPr indent="-28575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7pPr>
            <a:lvl8pPr indent="-28575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8pPr>
            <a:lvl9pPr indent="-28575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4pPr>
            <a:lvl5pPr indent="-228600" lvl="4" marL="22860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5pPr>
            <a:lvl6pPr indent="-228600" lvl="5" marL="27432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6pPr>
            <a:lvl7pPr indent="-228600" lvl="6" marL="32004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7pPr>
            <a:lvl8pPr indent="-228600" lvl="7" marL="36576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8pPr>
            <a:lvl9pPr indent="-228600" lvl="8" marL="41148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4pPr>
            <a:lvl5pPr indent="-228600" lvl="4" marL="22860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5pPr>
            <a:lvl6pPr indent="-228600" lvl="5" marL="27432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6pPr>
            <a:lvl7pPr indent="-228600" lvl="6" marL="32004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7pPr>
            <a:lvl8pPr indent="-228600" lvl="7" marL="36576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8pPr>
            <a:lvl9pPr indent="-228600" lvl="8" marL="41148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  <a:defRPr sz="4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54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Relationship Id="rId8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77.png"/><Relationship Id="rId5" Type="http://schemas.openxmlformats.org/officeDocument/2006/relationships/image" Target="../media/image61.png"/><Relationship Id="rId6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5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281217" y="182548"/>
            <a:ext cx="8581566" cy="4686568"/>
            <a:chOff x="0" y="-241102"/>
            <a:chExt cx="22884176" cy="12497515"/>
          </a:xfrm>
        </p:grpSpPr>
        <p:grpSp>
          <p:nvGrpSpPr>
            <p:cNvPr id="89" name="Google Shape;89;p13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3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5" name="Google Shape;95;p13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3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3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3"/>
            <p:cNvCxnSpPr/>
            <p:nvPr/>
          </p:nvCxnSpPr>
          <p:spPr>
            <a:xfrm flipH="1" rot="10800000">
              <a:off x="22402264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9" name="Google Shape;99;p13"/>
          <p:cNvGrpSpPr/>
          <p:nvPr/>
        </p:nvGrpSpPr>
        <p:grpSpPr>
          <a:xfrm>
            <a:off x="1161863" y="3416935"/>
            <a:ext cx="3181225" cy="420512"/>
            <a:chOff x="0" y="-47625"/>
            <a:chExt cx="1823156" cy="221497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1823156" cy="173872"/>
            </a:xfrm>
            <a:custGeom>
              <a:rect b="b" l="l" r="r" t="t"/>
              <a:pathLst>
                <a:path extrusionOk="0" h="173872" w="1823156">
                  <a:moveTo>
                    <a:pt x="0" y="0"/>
                  </a:moveTo>
                  <a:lnTo>
                    <a:pt x="1823156" y="0"/>
                  </a:lnTo>
                  <a:lnTo>
                    <a:pt x="1823156" y="173872"/>
                  </a:lnTo>
                  <a:lnTo>
                    <a:pt x="0" y="173872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0" y="-47625"/>
              <a:ext cx="1823156" cy="221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3"/>
          <p:cNvSpPr/>
          <p:nvPr/>
        </p:nvSpPr>
        <p:spPr>
          <a:xfrm>
            <a:off x="6484587" y="2815087"/>
            <a:ext cx="1802547" cy="1686765"/>
          </a:xfrm>
          <a:custGeom>
            <a:rect b="b" l="l" r="r" t="t"/>
            <a:pathLst>
              <a:path extrusionOk="0" h="2765188" w="2919105">
                <a:moveTo>
                  <a:pt x="0" y="0"/>
                </a:moveTo>
                <a:lnTo>
                  <a:pt x="2919105" y="0"/>
                </a:lnTo>
                <a:lnTo>
                  <a:pt x="2919105" y="2765189"/>
                </a:lnTo>
                <a:lnTo>
                  <a:pt x="0" y="276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5625763" y="512923"/>
            <a:ext cx="286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Y2K4 Team Project Presentation </a:t>
            </a:r>
            <a:endParaRPr b="0" i="0" sz="1050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881951" y="1841500"/>
            <a:ext cx="37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  팀 프로젝트</a:t>
            </a:r>
            <a:endParaRPr b="1" i="0" sz="4500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881951" y="2572317"/>
            <a:ext cx="37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프레젠테이션</a:t>
            </a:r>
            <a:endParaRPr b="1" i="0" sz="45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1604085" y="3563973"/>
            <a:ext cx="2296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팀명: Y2K4</a:t>
            </a:r>
            <a:endParaRPr b="1" i="0" sz="12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2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359" name="Google Shape;359;p2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60" name="Google Shape;360;p2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2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63" name="Google Shape;363;p2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5" name="Google Shape;365;p2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2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22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22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9" name="Google Shape;369;p22"/>
          <p:cNvSpPr txBox="1"/>
          <p:nvPr/>
        </p:nvSpPr>
        <p:spPr>
          <a:xfrm>
            <a:off x="1429031" y="89354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494" y="1479788"/>
            <a:ext cx="5923139" cy="31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3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377" name="Google Shape;377;p2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78" name="Google Shape;378;p2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81" name="Google Shape;381;p2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83" name="Google Shape;383;p2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2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23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23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7" name="Google Shape;387;p23"/>
          <p:cNvSpPr txBox="1"/>
          <p:nvPr/>
        </p:nvSpPr>
        <p:spPr>
          <a:xfrm>
            <a:off x="1429031" y="89354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749">
                <a:solidFill>
                  <a:srgbClr val="86867D"/>
                </a:solidFill>
              </a:rPr>
              <a:t>6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182" y="1461663"/>
            <a:ext cx="5889761" cy="318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4"/>
          <p:cNvGrpSpPr/>
          <p:nvPr/>
        </p:nvGrpSpPr>
        <p:grpSpPr>
          <a:xfrm>
            <a:off x="281217" y="182549"/>
            <a:ext cx="8581697" cy="4686673"/>
            <a:chOff x="0" y="-241102"/>
            <a:chExt cx="22884524" cy="12497794"/>
          </a:xfrm>
        </p:grpSpPr>
        <p:grpSp>
          <p:nvGrpSpPr>
            <p:cNvPr id="395" name="Google Shape;395;p24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396" name="Google Shape;396;p2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2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99" name="Google Shape;399;p2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1" name="Google Shape;401;p2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2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24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24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5" name="Google Shape;405;p24"/>
          <p:cNvGrpSpPr/>
          <p:nvPr/>
        </p:nvGrpSpPr>
        <p:grpSpPr>
          <a:xfrm>
            <a:off x="770002" y="1625741"/>
            <a:ext cx="3744744" cy="926579"/>
            <a:chOff x="0" y="-47625"/>
            <a:chExt cx="2238876" cy="553975"/>
          </a:xfrm>
        </p:grpSpPr>
        <p:sp>
          <p:nvSpPr>
            <p:cNvPr id="406" name="Google Shape;406;p24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24"/>
          <p:cNvGrpSpPr/>
          <p:nvPr/>
        </p:nvGrpSpPr>
        <p:grpSpPr>
          <a:xfrm>
            <a:off x="4629345" y="1625741"/>
            <a:ext cx="3744744" cy="926579"/>
            <a:chOff x="0" y="-47625"/>
            <a:chExt cx="2238876" cy="553975"/>
          </a:xfrm>
        </p:grpSpPr>
        <p:sp>
          <p:nvSpPr>
            <p:cNvPr id="409" name="Google Shape;409;p24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>
            <a:off x="770002" y="2616541"/>
            <a:ext cx="3744744" cy="926579"/>
            <a:chOff x="0" y="-47625"/>
            <a:chExt cx="2238876" cy="553975"/>
          </a:xfrm>
        </p:grpSpPr>
        <p:sp>
          <p:nvSpPr>
            <p:cNvPr id="412" name="Google Shape;412;p24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4629345" y="2616541"/>
            <a:ext cx="3744744" cy="926579"/>
            <a:chOff x="0" y="-47625"/>
            <a:chExt cx="2238876" cy="553975"/>
          </a:xfrm>
        </p:grpSpPr>
        <p:sp>
          <p:nvSpPr>
            <p:cNvPr id="415" name="Google Shape;415;p24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770002" y="3607342"/>
            <a:ext cx="3744744" cy="926579"/>
            <a:chOff x="0" y="-47625"/>
            <a:chExt cx="2238876" cy="553975"/>
          </a:xfrm>
        </p:grpSpPr>
        <p:sp>
          <p:nvSpPr>
            <p:cNvPr id="418" name="Google Shape;418;p24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24"/>
          <p:cNvGrpSpPr/>
          <p:nvPr/>
        </p:nvGrpSpPr>
        <p:grpSpPr>
          <a:xfrm>
            <a:off x="4629345" y="3607342"/>
            <a:ext cx="3744744" cy="926579"/>
            <a:chOff x="0" y="-47625"/>
            <a:chExt cx="2238876" cy="553975"/>
          </a:xfrm>
        </p:grpSpPr>
        <p:sp>
          <p:nvSpPr>
            <p:cNvPr id="421" name="Google Shape;421;p24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24"/>
          <p:cNvSpPr txBox="1"/>
          <p:nvPr/>
        </p:nvSpPr>
        <p:spPr>
          <a:xfrm>
            <a:off x="2650340" y="727451"/>
            <a:ext cx="38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33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1026425" y="1927469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1630338" y="2032157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 플로우 차트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4863128" y="1929510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5584200" y="2052400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1003777" y="2918271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1630338" y="3033075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/>
              <a:t>와이어 프레임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4863128" y="2918271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5584200" y="3043200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1003777" y="3909072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1630325" y="4033988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4863128" y="3872438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5584200" y="4013538"/>
            <a:ext cx="264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핵심 기능: 멀티 테넌시, SSE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5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441" name="Google Shape;441;p25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42" name="Google Shape;442;p2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45" name="Google Shape;445;p2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47" name="Google Shape;447;p2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2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9" name="Google Shape;449;p25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0" name="Google Shape;450;p25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1" name="Google Shape;451;p25"/>
          <p:cNvSpPr txBox="1"/>
          <p:nvPr/>
        </p:nvSpPr>
        <p:spPr>
          <a:xfrm>
            <a:off x="1429031" y="89354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유저 플로우 차트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038" y="1768338"/>
            <a:ext cx="8140047" cy="24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6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459" name="Google Shape;459;p2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60" name="Google Shape;460;p2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2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p2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6" name="Google Shape;466;p2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26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8" name="Google Shape;468;p26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9" name="Google Shape;469;p26"/>
          <p:cNvSpPr txBox="1"/>
          <p:nvPr/>
        </p:nvSpPr>
        <p:spPr>
          <a:xfrm>
            <a:off x="1429031" y="89354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유저 플로우 차트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382" y="1801638"/>
            <a:ext cx="7805363" cy="26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7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477" name="Google Shape;477;p2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78" name="Google Shape;478;p2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2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81" name="Google Shape;481;p2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83" name="Google Shape;483;p2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2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27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" name="Google Shape;486;p27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7" name="Google Shape;487;p27"/>
          <p:cNvSpPr txBox="1"/>
          <p:nvPr/>
        </p:nvSpPr>
        <p:spPr>
          <a:xfrm>
            <a:off x="1152668" y="498451"/>
            <a:ext cx="68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(로그인)</a:t>
            </a:r>
            <a:endParaRPr b="1" i="0" sz="24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597600" y="471601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소프트웨어, 컴퓨터 아이콘, 운영 체제이(가) 표시된 사진&#10;&#10;AI 생성 콘텐츠는 정확하지 않을 수 있습니다." id="489" name="Google Shape;4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39" y="1476440"/>
            <a:ext cx="8158438" cy="285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8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495" name="Google Shape;495;p2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96" name="Google Shape;496;p2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2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99" name="Google Shape;499;p2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1" name="Google Shape;501;p2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2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28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28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5" name="Google Shape;505;p28"/>
          <p:cNvSpPr txBox="1"/>
          <p:nvPr/>
        </p:nvSpPr>
        <p:spPr>
          <a:xfrm>
            <a:off x="1127405" y="498451"/>
            <a:ext cx="68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(회원가입)</a:t>
            </a:r>
            <a:endParaRPr b="1" i="0" sz="24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597600" y="471601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소프트웨어, 컴퓨터 아이콘, 멀티미디어 소프트웨어이(가) 표시된 사진&#10;&#10;AI 생성 콘텐츠는 정확하지 않을 수 있습니다." id="507" name="Google Shape;5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875" y="938388"/>
            <a:ext cx="6750550" cy="374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9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513" name="Google Shape;513;p2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14" name="Google Shape;514;p2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17" name="Google Shape;517;p2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19" name="Google Shape;519;p2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2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29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29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텍스트, 소프트웨어, 컴퓨터 아이콘, 컴퓨터이(가) 표시된 사진&#10;&#10;AI 생성 콘텐츠는 정확하지 않을 수 있습니다." id="523" name="Google Shape;5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256" y="1333863"/>
            <a:ext cx="7951613" cy="31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9"/>
          <p:cNvSpPr txBox="1"/>
          <p:nvPr/>
        </p:nvSpPr>
        <p:spPr>
          <a:xfrm>
            <a:off x="1152668" y="498451"/>
            <a:ext cx="68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(결재 문서를 통한 데이터 조작)</a:t>
            </a:r>
            <a:endParaRPr b="1" i="0" sz="24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597600" y="471601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0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531" name="Google Shape;531;p30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32" name="Google Shape;532;p3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3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35" name="Google Shape;535;p3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3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3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p3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p30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0" name="Google Shape;540;p30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소프트웨어, 컴퓨터 아이콘, 텍스트, 스크린샷이(가) 표시된 사진&#10;&#10;AI 생성 콘텐츠는 정확하지 않을 수 있습니다." id="541" name="Google Shape;5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325" y="1784676"/>
            <a:ext cx="7831475" cy="23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0"/>
          <p:cNvSpPr txBox="1"/>
          <p:nvPr/>
        </p:nvSpPr>
        <p:spPr>
          <a:xfrm>
            <a:off x="1126800" y="498450"/>
            <a:ext cx="5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(실시간 알람)</a:t>
            </a:r>
            <a:endParaRPr b="1" i="0" sz="24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0"/>
          <p:cNvSpPr txBox="1"/>
          <p:nvPr/>
        </p:nvSpPr>
        <p:spPr>
          <a:xfrm>
            <a:off x="597600" y="471600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1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549" name="Google Shape;549;p3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50" name="Google Shape;550;p3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3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53" name="Google Shape;553;p3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55" name="Google Shape;555;p3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6" name="Google Shape;556;p3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7" name="Google Shape;557;p31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31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59" name="Google Shape;559;p31" title="화면 캡처 2025-12-01 14544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75" y="452038"/>
            <a:ext cx="6041999" cy="423942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1"/>
          <p:cNvSpPr txBox="1"/>
          <p:nvPr/>
        </p:nvSpPr>
        <p:spPr>
          <a:xfrm>
            <a:off x="950007" y="581413"/>
            <a:ext cx="4897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1" i="0" lang="en-US" sz="171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b="1" i="0" sz="171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561388" y="562138"/>
            <a:ext cx="351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</a:pPr>
            <a:r>
              <a:rPr b="0" i="0" lang="en-US" sz="196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96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281217" y="181800"/>
            <a:ext cx="8581566" cy="4686568"/>
            <a:chOff x="0" y="-241102"/>
            <a:chExt cx="22884177" cy="12497515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191091" y="-53915"/>
              <a:ext cx="22501995" cy="12127217"/>
              <a:chOff x="0" y="-47625"/>
              <a:chExt cx="4444838" cy="2395500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8" name="Google Shape;118;p14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14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 flipH="1" rot="10800000">
              <a:off x="22402263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2" name="Google Shape;122;p14"/>
          <p:cNvGrpSpPr/>
          <p:nvPr/>
        </p:nvGrpSpPr>
        <p:grpSpPr>
          <a:xfrm>
            <a:off x="453894" y="359136"/>
            <a:ext cx="3355638" cy="4303731"/>
            <a:chOff x="0" y="-47625"/>
            <a:chExt cx="2469560" cy="3167303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0"/>
              <a:ext cx="2469560" cy="3119678"/>
            </a:xfrm>
            <a:custGeom>
              <a:rect b="b" l="l" r="r" t="t"/>
              <a:pathLst>
                <a:path extrusionOk="0" h="3119678" w="2469560">
                  <a:moveTo>
                    <a:pt x="0" y="0"/>
                  </a:moveTo>
                  <a:lnTo>
                    <a:pt x="2469560" y="0"/>
                  </a:lnTo>
                  <a:lnTo>
                    <a:pt x="2469560" y="3119678"/>
                  </a:lnTo>
                  <a:lnTo>
                    <a:pt x="0" y="3119678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0" y="-47625"/>
              <a:ext cx="2469560" cy="3167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725" lIns="23725" spcFirstLastPara="1" rIns="23725" wrap="square" tIns="23725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4"/>
          <p:cNvSpPr txBox="1"/>
          <p:nvPr/>
        </p:nvSpPr>
        <p:spPr>
          <a:xfrm>
            <a:off x="1471257" y="1123567"/>
            <a:ext cx="132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4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1572156" y="2591578"/>
            <a:ext cx="1598868" cy="1534913"/>
          </a:xfrm>
          <a:custGeom>
            <a:rect b="b" l="l" r="r" t="t"/>
            <a:pathLst>
              <a:path extrusionOk="0" h="3069826" w="3197735">
                <a:moveTo>
                  <a:pt x="0" y="0"/>
                </a:moveTo>
                <a:lnTo>
                  <a:pt x="3197735" y="0"/>
                </a:lnTo>
                <a:lnTo>
                  <a:pt x="3197735" y="3069825"/>
                </a:lnTo>
                <a:lnTo>
                  <a:pt x="0" y="3069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5328588" y="2310207"/>
            <a:ext cx="48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3"/>
              <a:buFont typeface="Arial"/>
              <a:buNone/>
            </a:pPr>
            <a:r>
              <a:rPr b="0" i="0" lang="en-US" sz="2042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5848942" y="2321805"/>
            <a:ext cx="2200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2"/>
              <a:buFont typeface="Arial"/>
              <a:buNone/>
            </a:pPr>
            <a:r>
              <a:rPr b="1" i="0" lang="en-US" sz="1891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5328588" y="2687351"/>
            <a:ext cx="48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3"/>
              <a:buFont typeface="Arial"/>
              <a:buNone/>
            </a:pPr>
            <a:r>
              <a:rPr b="0" i="0" lang="en-US" sz="2042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5848941" y="3080279"/>
            <a:ext cx="2200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2"/>
              <a:buFont typeface="Arial"/>
              <a:buNone/>
            </a:pPr>
            <a:r>
              <a:rPr b="1" i="0" lang="en-US" sz="1891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5328588" y="3064484"/>
            <a:ext cx="48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3"/>
              <a:buFont typeface="Arial"/>
              <a:buNone/>
            </a:pPr>
            <a:r>
              <a:rPr b="0" i="0" lang="en-US" sz="2042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5848943" y="3461621"/>
            <a:ext cx="2200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2"/>
              <a:buFont typeface="Arial"/>
              <a:buNone/>
            </a:pPr>
            <a:r>
              <a:rPr b="1" i="0" lang="en-US" sz="1891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5328588" y="3441610"/>
            <a:ext cx="48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43"/>
              <a:buFont typeface="Arial"/>
              <a:buNone/>
            </a:pPr>
            <a:r>
              <a:rPr b="0" i="0" lang="en-US" sz="2042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5848930" y="2698927"/>
            <a:ext cx="2888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2"/>
              <a:buFont typeface="Arial"/>
              <a:buNone/>
            </a:pPr>
            <a:r>
              <a:rPr b="1" i="0" lang="en-US" sz="1891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10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2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567" name="Google Shape;567;p3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68" name="Google Shape;568;p3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3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71" name="Google Shape;571;p3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3" name="Google Shape;573;p3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3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32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32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77" name="Google Shape;577;p32" title="화면 캡처 2025-12-01 15155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38" y="1003075"/>
            <a:ext cx="6863088" cy="267955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2"/>
          <p:cNvSpPr txBox="1"/>
          <p:nvPr/>
        </p:nvSpPr>
        <p:spPr>
          <a:xfrm>
            <a:off x="950007" y="581413"/>
            <a:ext cx="4897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1" i="0" lang="en-US" sz="171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ERD (주요 테이블)</a:t>
            </a:r>
            <a:endParaRPr b="1" i="0" sz="171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561388" y="562138"/>
            <a:ext cx="351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</a:pPr>
            <a:r>
              <a:rPr b="0" i="0" lang="en-US" sz="196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96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3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585" name="Google Shape;585;p3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86" name="Google Shape;586;p3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3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89" name="Google Shape;589;p3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91" name="Google Shape;591;p3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3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33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" name="Google Shape;594;p33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95" name="Google Shape;595;p33" title="화면 캡처 2025-12-01 15304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338" y="835100"/>
            <a:ext cx="7099064" cy="36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3"/>
          <p:cNvSpPr txBox="1"/>
          <p:nvPr/>
        </p:nvSpPr>
        <p:spPr>
          <a:xfrm>
            <a:off x="950007" y="581413"/>
            <a:ext cx="4897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1" i="0" lang="en-US" sz="171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ERD (주요 업무 흐름)</a:t>
            </a:r>
            <a:endParaRPr b="1" i="0" sz="171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3"/>
          <p:cNvSpPr txBox="1"/>
          <p:nvPr/>
        </p:nvSpPr>
        <p:spPr>
          <a:xfrm>
            <a:off x="561388" y="562138"/>
            <a:ext cx="351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</a:pPr>
            <a:r>
              <a:rPr b="0" i="0" lang="en-US" sz="196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96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603" name="Google Shape;603;p3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604" name="Google Shape;604;p3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3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07" name="Google Shape;607;p3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09" name="Google Shape;609;p3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p3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p34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p34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613" name="Google Shape;613;p34" title="화면 캡처 2025-12-01 15364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357" y="1097750"/>
            <a:ext cx="6748463" cy="294798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4"/>
          <p:cNvSpPr txBox="1"/>
          <p:nvPr/>
        </p:nvSpPr>
        <p:spPr>
          <a:xfrm>
            <a:off x="1026207" y="657613"/>
            <a:ext cx="4897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1" i="0" lang="en-US" sz="171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ERD (결재 문서 및 재무)</a:t>
            </a:r>
            <a:endParaRPr b="1" i="0" sz="171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4"/>
          <p:cNvSpPr txBox="1"/>
          <p:nvPr/>
        </p:nvSpPr>
        <p:spPr>
          <a:xfrm>
            <a:off x="637588" y="638338"/>
            <a:ext cx="351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</a:pPr>
            <a:r>
              <a:rPr b="0" i="0" lang="en-US" sz="196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96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5"/>
          <p:cNvGrpSpPr/>
          <p:nvPr/>
        </p:nvGrpSpPr>
        <p:grpSpPr>
          <a:xfrm>
            <a:off x="281217" y="182548"/>
            <a:ext cx="8581697" cy="4686673"/>
            <a:chOff x="0" y="-241102"/>
            <a:chExt cx="22884524" cy="12497794"/>
          </a:xfrm>
        </p:grpSpPr>
        <p:grpSp>
          <p:nvGrpSpPr>
            <p:cNvPr id="621" name="Google Shape;621;p35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622" name="Google Shape;622;p3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3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25" name="Google Shape;625;p3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27" name="Google Shape;627;p3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5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5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5"/>
          <p:cNvSpPr txBox="1"/>
          <p:nvPr/>
        </p:nvSpPr>
        <p:spPr>
          <a:xfrm>
            <a:off x="1474306" y="899670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5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633" name="Google Shape;6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813" y="1686500"/>
            <a:ext cx="2643188" cy="2405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4" name="Google Shape;63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125" y="1686500"/>
            <a:ext cx="2643188" cy="2405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5" name="Google Shape;63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4575" y="1691263"/>
            <a:ext cx="2633662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6" name="Google Shape;63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5888" y="1691263"/>
            <a:ext cx="2633662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7" name="Google Shape;63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8875" y="22675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8" name="Google Shape;63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8875" y="25723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9" name="Google Shape;63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8875" y="28771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0" name="Google Shape;64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28875" y="31819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1" name="Google Shape;641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28875" y="34867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2" name="Google Shape;64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188" y="22675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3" name="Google Shape;64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188" y="25723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4" name="Google Shape;64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188" y="28771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5" name="Google Shape;64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0188" y="3181925"/>
            <a:ext cx="24050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6" name="Google Shape;64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10188" y="3486725"/>
            <a:ext cx="240506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5"/>
          <p:cNvSpPr txBox="1"/>
          <p:nvPr/>
        </p:nvSpPr>
        <p:spPr>
          <a:xfrm>
            <a:off x="2233638" y="1782525"/>
            <a:ext cx="126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7C2D12"/>
                </a:solidFill>
                <a:latin typeface="Noto Sans KR"/>
                <a:ea typeface="Noto Sans KR"/>
                <a:cs typeface="Noto Sans KR"/>
                <a:sym typeface="Noto Sans KR"/>
              </a:rPr>
              <a:t>재고(api/inventory) </a:t>
            </a:r>
            <a:endParaRPr b="1" i="0" sz="900" u="none" cap="none" strike="noStrike">
              <a:solidFill>
                <a:srgbClr val="7C2D1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7C2D12"/>
                </a:solidFill>
                <a:latin typeface="Noto Sans KR"/>
                <a:ea typeface="Noto Sans KR"/>
                <a:cs typeface="Noto Sans KR"/>
                <a:sym typeface="Noto Sans KR"/>
              </a:rPr>
              <a:t>생산 (api/production)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5114950" y="1782525"/>
            <a:ext cx="1494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713F12"/>
                </a:solidFill>
                <a:latin typeface="Noto Sans KR"/>
                <a:ea typeface="Noto Sans KR"/>
                <a:cs typeface="Noto Sans KR"/>
                <a:sym typeface="Noto Sans KR"/>
              </a:rPr>
              <a:t>판매(api/transaction)</a:t>
            </a:r>
            <a:endParaRPr b="1" i="0" sz="900" u="none" cap="none" strike="noStrike">
              <a:solidFill>
                <a:srgbClr val="713F1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713F12"/>
                </a:solidFill>
                <a:latin typeface="Noto Sans KR"/>
                <a:ea typeface="Noto Sans KR"/>
                <a:cs typeface="Noto Sans KR"/>
                <a:sym typeface="Noto Sans KR"/>
              </a:rPr>
              <a:t>재무 (api/finance)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/>
          <p:nvPr/>
        </p:nvSpPr>
        <p:spPr>
          <a:xfrm>
            <a:off x="2009838" y="23294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2047938" y="23484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2328925" y="23461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/api/inventory/stock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3967746" y="23484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재고 조회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/>
          <p:nvPr/>
        </p:nvSpPr>
        <p:spPr>
          <a:xfrm>
            <a:off x="2009838" y="26342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2047938" y="26532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5"/>
          <p:cNvSpPr txBox="1"/>
          <p:nvPr/>
        </p:nvSpPr>
        <p:spPr>
          <a:xfrm>
            <a:off x="2328925" y="26509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/api/inventory/inbound/add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3967746" y="26532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입고 등록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2009838" y="29390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2047938" y="29580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2328925" y="2955706"/>
            <a:ext cx="16575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/api/production/work_order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3986275" y="2958088"/>
            <a:ext cx="2667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작업지시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2009838" y="32438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2047938" y="32628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2328925" y="32605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/api/production/work_order/add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3967746" y="32628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등록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2009838" y="35486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5"/>
          <p:cNvSpPr txBox="1"/>
          <p:nvPr/>
        </p:nvSpPr>
        <p:spPr>
          <a:xfrm>
            <a:off x="2047938" y="35676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5"/>
          <p:cNvSpPr txBox="1"/>
          <p:nvPr/>
        </p:nvSpPr>
        <p:spPr>
          <a:xfrm>
            <a:off x="2328925" y="3565306"/>
            <a:ext cx="16203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/api/production/bom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3949217" y="3567688"/>
            <a:ext cx="303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BOM 조회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4891150" y="23294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4929250" y="23484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5"/>
          <p:cNvSpPr txBox="1"/>
          <p:nvPr/>
        </p:nvSpPr>
        <p:spPr>
          <a:xfrm>
            <a:off x="5210238" y="23461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/api/sale/list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5"/>
          <p:cNvSpPr txBox="1"/>
          <p:nvPr/>
        </p:nvSpPr>
        <p:spPr>
          <a:xfrm>
            <a:off x="6849058" y="23484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조회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4891150" y="26342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5"/>
          <p:cNvSpPr txBox="1"/>
          <p:nvPr/>
        </p:nvSpPr>
        <p:spPr>
          <a:xfrm>
            <a:off x="4929250" y="26532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5"/>
          <p:cNvSpPr txBox="1"/>
          <p:nvPr/>
        </p:nvSpPr>
        <p:spPr>
          <a:xfrm>
            <a:off x="5210238" y="26509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/api/sale/add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5"/>
          <p:cNvSpPr txBox="1"/>
          <p:nvPr/>
        </p:nvSpPr>
        <p:spPr>
          <a:xfrm>
            <a:off x="6849058" y="26532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등록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5"/>
          <p:cNvSpPr/>
          <p:nvPr/>
        </p:nvSpPr>
        <p:spPr>
          <a:xfrm>
            <a:off x="4891150" y="29390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5"/>
          <p:cNvSpPr txBox="1"/>
          <p:nvPr/>
        </p:nvSpPr>
        <p:spPr>
          <a:xfrm>
            <a:off x="4929250" y="29580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5"/>
          <p:cNvSpPr txBox="1"/>
          <p:nvPr/>
        </p:nvSpPr>
        <p:spPr>
          <a:xfrm>
            <a:off x="5210238" y="29557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/api/purchase/list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 txBox="1"/>
          <p:nvPr/>
        </p:nvSpPr>
        <p:spPr>
          <a:xfrm>
            <a:off x="6849058" y="29580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구매 발주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4891150" y="32438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5"/>
          <p:cNvSpPr txBox="1"/>
          <p:nvPr/>
        </p:nvSpPr>
        <p:spPr>
          <a:xfrm>
            <a:off x="4929250" y="32628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 txBox="1"/>
          <p:nvPr/>
        </p:nvSpPr>
        <p:spPr>
          <a:xfrm>
            <a:off x="5210238" y="3260506"/>
            <a:ext cx="16389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/api/finance/profit/list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5"/>
          <p:cNvSpPr txBox="1"/>
          <p:nvPr/>
        </p:nvSpPr>
        <p:spPr>
          <a:xfrm>
            <a:off x="6849058" y="3262888"/>
            <a:ext cx="2853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수익 내역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4891150" y="3548638"/>
            <a:ext cx="261900" cy="123900"/>
          </a:xfrm>
          <a:prstGeom prst="roundRect">
            <a:avLst>
              <a:gd fmla="val 1538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4929250" y="35676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5210238" y="3565306"/>
            <a:ext cx="17241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/api/finance/unpaid/list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5"/>
          <p:cNvSpPr txBox="1"/>
          <p:nvPr/>
        </p:nvSpPr>
        <p:spPr>
          <a:xfrm>
            <a:off x="6934263" y="3567688"/>
            <a:ext cx="2001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미정산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36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694" name="Google Shape;694;p3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695" name="Google Shape;695;p3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3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3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98" name="Google Shape;698;p3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00" name="Google Shape;700;p3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1" name="Google Shape;701;p3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2" name="Google Shape;702;p36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3" name="Google Shape;703;p36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image.png" id="704" name="Google Shape;7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894" y="1686500"/>
            <a:ext cx="2644008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5" name="Google Shape;70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100" y="1686500"/>
            <a:ext cx="2644008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6" name="Google Shape;70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3657" y="1691263"/>
            <a:ext cx="2634480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7" name="Google Shape;70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5863" y="1691263"/>
            <a:ext cx="2634480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8" name="Google Shape;70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7993" y="2267525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9" name="Google Shape;70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7993" y="2567563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0" name="Google Shape;71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7993" y="2867600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1" name="Google Shape;71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27993" y="3167638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2" name="Google Shape;71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27993" y="3467675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3" name="Google Shape;71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199" y="2267525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4" name="Google Shape;71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199" y="2567563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5" name="Google Shape;71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199" y="2867600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6" name="Google Shape;716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0199" y="3167638"/>
            <a:ext cx="2405808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7" name="Google Shape;717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10199" y="3467675"/>
            <a:ext cx="2405808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6"/>
          <p:cNvSpPr txBox="1"/>
          <p:nvPr/>
        </p:nvSpPr>
        <p:spPr>
          <a:xfrm>
            <a:off x="2232888" y="1836513"/>
            <a:ext cx="169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전자결재(api/doc)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5115084" y="1838900"/>
            <a:ext cx="1364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4532D"/>
                </a:solidFill>
                <a:latin typeface="Noto Sans KR"/>
                <a:ea typeface="Noto Sans KR"/>
                <a:cs typeface="Noto Sans KR"/>
                <a:sym typeface="Noto Sans KR"/>
              </a:rPr>
              <a:t>인사 (api/hr)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2008981" y="2329438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2047093" y="23484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2328167" y="2341344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/api/doc/pending-approvals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 txBox="1"/>
          <p:nvPr/>
        </p:nvSpPr>
        <p:spPr>
          <a:xfrm>
            <a:off x="3986031" y="2341344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대기 문서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2008981" y="2629475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6"/>
          <p:cNvSpPr txBox="1"/>
          <p:nvPr/>
        </p:nvSpPr>
        <p:spPr>
          <a:xfrm>
            <a:off x="2047093" y="2648525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6"/>
          <p:cNvSpPr txBox="1"/>
          <p:nvPr/>
        </p:nvSpPr>
        <p:spPr>
          <a:xfrm>
            <a:off x="2328167" y="2641381"/>
            <a:ext cx="1576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/api/doc/mylist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6"/>
          <p:cNvSpPr txBox="1"/>
          <p:nvPr/>
        </p:nvSpPr>
        <p:spPr>
          <a:xfrm>
            <a:off x="3905044" y="2641381"/>
            <a:ext cx="348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내 기안 문서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2008981" y="2929513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2047093" y="2948563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6"/>
          <p:cNvSpPr txBox="1"/>
          <p:nvPr/>
        </p:nvSpPr>
        <p:spPr>
          <a:xfrm>
            <a:off x="2328167" y="2941419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/api/doc/searchById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3986031" y="2941419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상세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2008981" y="3229550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47093" y="3248600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328167" y="3241456"/>
            <a:ext cx="16530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/api/doc/editStatus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>
            <a:off x="3981267" y="3241456"/>
            <a:ext cx="2718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승인/반려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2008981" y="3529588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2047093" y="354863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2328167" y="3541493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/api/finance/documents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6"/>
          <p:cNvSpPr txBox="1"/>
          <p:nvPr/>
        </p:nvSpPr>
        <p:spPr>
          <a:xfrm>
            <a:off x="3986031" y="3541493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기안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4891187" y="2329438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4929298" y="234848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6"/>
          <p:cNvSpPr txBox="1"/>
          <p:nvPr/>
        </p:nvSpPr>
        <p:spPr>
          <a:xfrm>
            <a:off x="5210373" y="2341344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/api/hr/employees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6"/>
          <p:cNvSpPr txBox="1"/>
          <p:nvPr/>
        </p:nvSpPr>
        <p:spPr>
          <a:xfrm>
            <a:off x="6868237" y="2341344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사원 조회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4891187" y="2629475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6"/>
          <p:cNvSpPr txBox="1"/>
          <p:nvPr/>
        </p:nvSpPr>
        <p:spPr>
          <a:xfrm>
            <a:off x="4929298" y="2648525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6"/>
          <p:cNvSpPr txBox="1"/>
          <p:nvPr/>
        </p:nvSpPr>
        <p:spPr>
          <a:xfrm>
            <a:off x="5210373" y="2641381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/api/hr/employees/add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6"/>
          <p:cNvSpPr txBox="1"/>
          <p:nvPr/>
        </p:nvSpPr>
        <p:spPr>
          <a:xfrm>
            <a:off x="6868237" y="2641381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사원 등록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6"/>
          <p:cNvSpPr/>
          <p:nvPr/>
        </p:nvSpPr>
        <p:spPr>
          <a:xfrm>
            <a:off x="4891187" y="2929513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4929298" y="2948563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5210373" y="2941419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/api/hr/attendance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6"/>
          <p:cNvSpPr txBox="1"/>
          <p:nvPr/>
        </p:nvSpPr>
        <p:spPr>
          <a:xfrm>
            <a:off x="6868237" y="2941419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근태 현황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6"/>
          <p:cNvSpPr/>
          <p:nvPr/>
        </p:nvSpPr>
        <p:spPr>
          <a:xfrm>
            <a:off x="4891187" y="3229550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4929298" y="3248600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5210373" y="3241456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/api/hr/attendance/gen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6868237" y="3241456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근태 생성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4891187" y="3529588"/>
            <a:ext cx="262200" cy="119100"/>
          </a:xfrm>
          <a:prstGeom prst="roundRect">
            <a:avLst>
              <a:gd fmla="val 16000" name="adj"/>
            </a:avLst>
          </a:prstGeom>
          <a:solidFill>
            <a:srgbClr val="DCFCE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6"/>
          <p:cNvSpPr txBox="1"/>
          <p:nvPr/>
        </p:nvSpPr>
        <p:spPr>
          <a:xfrm>
            <a:off x="4929298" y="3548638"/>
            <a:ext cx="185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"/>
              <a:buFont typeface="Arial"/>
              <a:buNone/>
            </a:pPr>
            <a:r>
              <a:rPr b="1" i="0" lang="en-US" sz="487" u="none" cap="none" strike="noStrik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5210373" y="3541493"/>
            <a:ext cx="1657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r>
              <a:rPr b="1" i="0" lang="en-US" sz="562" u="none" cap="none" strike="noStrik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/api/hr/requestVacation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6868237" y="3541493"/>
            <a:ext cx="2670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-US" sz="525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휴가 신청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6"/>
          <p:cNvSpPr txBox="1"/>
          <p:nvPr/>
        </p:nvSpPr>
        <p:spPr>
          <a:xfrm>
            <a:off x="1474306" y="899670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6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7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767" name="Google Shape;767;p3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768" name="Google Shape;768;p3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3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771" name="Google Shape;771;p3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73" name="Google Shape;773;p3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4" name="Google Shape;774;p3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5" name="Google Shape;775;p37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6" name="Google Shape;776;p37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77" name="Google Shape;777;p37" title="생산제조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25" y="1820763"/>
            <a:ext cx="3500051" cy="223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7" title="판매구매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763" y="1820763"/>
            <a:ext cx="3600550" cy="24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7"/>
          <p:cNvSpPr txBox="1"/>
          <p:nvPr/>
        </p:nvSpPr>
        <p:spPr>
          <a:xfrm>
            <a:off x="1474306" y="899670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7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8"/>
          <p:cNvGrpSpPr/>
          <p:nvPr/>
        </p:nvGrpSpPr>
        <p:grpSpPr>
          <a:xfrm>
            <a:off x="281217" y="182548"/>
            <a:ext cx="8581697" cy="4686673"/>
            <a:chOff x="0" y="-241102"/>
            <a:chExt cx="22884524" cy="12497794"/>
          </a:xfrm>
        </p:grpSpPr>
        <p:grpSp>
          <p:nvGrpSpPr>
            <p:cNvPr id="786" name="Google Shape;786;p38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787" name="Google Shape;787;p3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3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790" name="Google Shape;790;p3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92" name="Google Shape;792;p3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3" name="Google Shape;793;p3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4" name="Google Shape;794;p38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5" name="Google Shape;795;p38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96" name="Google Shape;796;p38" title="인사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19" y="1892238"/>
            <a:ext cx="3597637" cy="204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8" title="재고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4613" y="1927450"/>
            <a:ext cx="3908827" cy="197542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8"/>
          <p:cNvSpPr txBox="1"/>
          <p:nvPr/>
        </p:nvSpPr>
        <p:spPr>
          <a:xfrm>
            <a:off x="1474306" y="899670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8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39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805" name="Google Shape;805;p3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06" name="Google Shape;806;p3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3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11" name="Google Shape;811;p3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3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3" name="Google Shape;813;p39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39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15" name="Google Shape;815;p39"/>
          <p:cNvSpPr txBox="1"/>
          <p:nvPr/>
        </p:nvSpPr>
        <p:spPr>
          <a:xfrm>
            <a:off x="1429025" y="893547"/>
            <a:ext cx="304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9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1429025" y="1342105"/>
            <a:ext cx="2124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9"/>
          <p:cNvSpPr txBox="1"/>
          <p:nvPr/>
        </p:nvSpPr>
        <p:spPr>
          <a:xfrm>
            <a:off x="1888140" y="1534044"/>
            <a:ext cx="873600" cy="1923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9"/>
          <p:cNvSpPr txBox="1"/>
          <p:nvPr/>
        </p:nvSpPr>
        <p:spPr>
          <a:xfrm>
            <a:off x="5793946" y="1521356"/>
            <a:ext cx="873600" cy="1923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9"/>
          <p:cNvSpPr txBox="1"/>
          <p:nvPr/>
        </p:nvSpPr>
        <p:spPr>
          <a:xfrm>
            <a:off x="1779331" y="2969825"/>
            <a:ext cx="1218900" cy="1923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9"/>
          <p:cNvSpPr txBox="1"/>
          <p:nvPr/>
        </p:nvSpPr>
        <p:spPr>
          <a:xfrm>
            <a:off x="5569468" y="2999775"/>
            <a:ext cx="1748400" cy="1923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VCS / Deployment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39" title="downloa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19" y="1973313"/>
            <a:ext cx="1038079" cy="663875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3" name="Google Shape;823;p39" title="download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182" y="4018225"/>
            <a:ext cx="1032312" cy="686955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4" name="Google Shape;824;p39" title="download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8401" y="1905204"/>
            <a:ext cx="1600200" cy="8001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5" name="Google Shape;825;p39" title="download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0562" y="1935613"/>
            <a:ext cx="1446872" cy="8001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6" name="Google Shape;826;p39" title="download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6782" y="1897182"/>
            <a:ext cx="1438275" cy="795338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7" name="Google Shape;827;p39" title="download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6294" y="3255300"/>
            <a:ext cx="1428750" cy="8001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8" name="Google Shape;828;p39" title="download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04169" y="4029763"/>
            <a:ext cx="1185491" cy="663875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9" name="Google Shape;829;p39" title="download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4731" y="3255299"/>
            <a:ext cx="1202336" cy="800100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0" name="Google Shape;830;p39" title="Flyway_logo-다음에서-변환-svg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11319" y="3316125"/>
            <a:ext cx="698096" cy="663875"/>
          </a:xfrm>
          <a:prstGeom prst="rect">
            <a:avLst/>
          </a:prstGeom>
          <a:noFill/>
          <a:ln cap="flat" cmpd="sng" w="4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1" name="Google Shape;831;p39"/>
          <p:cNvCxnSpPr>
            <a:endCxn id="815" idx="3"/>
          </p:cNvCxnSpPr>
          <p:nvPr/>
        </p:nvCxnSpPr>
        <p:spPr>
          <a:xfrm rot="10800000">
            <a:off x="4470725" y="1447647"/>
            <a:ext cx="4500" cy="31485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39"/>
          <p:cNvCxnSpPr/>
          <p:nvPr/>
        </p:nvCxnSpPr>
        <p:spPr>
          <a:xfrm>
            <a:off x="976277" y="2876050"/>
            <a:ext cx="7203000" cy="6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3" name="Google Shape;833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97494" y="1819507"/>
            <a:ext cx="1032313" cy="1032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래픽, 그래픽 디자인, 폰트, 그린이(가) 표시된 사진&#10;&#10;AI 생성 콘텐츠는 정확하지 않을 수 있습니다." id="834" name="Google Shape;834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63099" y="4095044"/>
            <a:ext cx="1428750" cy="30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0"/>
          <p:cNvGrpSpPr/>
          <p:nvPr/>
        </p:nvGrpSpPr>
        <p:grpSpPr>
          <a:xfrm>
            <a:off x="281217" y="182549"/>
            <a:ext cx="8581697" cy="4686673"/>
            <a:chOff x="0" y="-241100"/>
            <a:chExt cx="22884525" cy="12497794"/>
          </a:xfrm>
        </p:grpSpPr>
        <p:grpSp>
          <p:nvGrpSpPr>
            <p:cNvPr id="840" name="Google Shape;840;p40"/>
            <p:cNvGrpSpPr/>
            <p:nvPr/>
          </p:nvGrpSpPr>
          <p:grpSpPr>
            <a:xfrm>
              <a:off x="0" y="-241100"/>
              <a:ext cx="22884525" cy="12497794"/>
              <a:chOff x="0" y="-47625"/>
              <a:chExt cx="4520400" cy="2468700"/>
            </a:xfrm>
          </p:grpSpPr>
          <p:sp>
            <p:nvSpPr>
              <p:cNvPr id="841" name="Google Shape;841;p4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4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44" name="Google Shape;844;p4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4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7" name="Google Shape;847;p4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40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9" name="Google Shape;849;p40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50" name="Google Shape;850;p40"/>
          <p:cNvGrpSpPr/>
          <p:nvPr/>
        </p:nvGrpSpPr>
        <p:grpSpPr>
          <a:xfrm>
            <a:off x="1378545" y="3053885"/>
            <a:ext cx="943866" cy="990042"/>
            <a:chOff x="0" y="-47625"/>
            <a:chExt cx="742500" cy="831060"/>
          </a:xfrm>
        </p:grpSpPr>
        <p:sp>
          <p:nvSpPr>
            <p:cNvPr id="851" name="Google Shape;851;p40"/>
            <p:cNvSpPr/>
            <p:nvPr/>
          </p:nvSpPr>
          <p:spPr>
            <a:xfrm>
              <a:off x="0" y="0"/>
              <a:ext cx="742409" cy="783435"/>
            </a:xfrm>
            <a:custGeom>
              <a:rect b="b" l="l" r="r" t="t"/>
              <a:pathLst>
                <a:path extrusionOk="0" h="783435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83435"/>
                  </a:lnTo>
                  <a:lnTo>
                    <a:pt x="0" y="783435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3800" lIns="47600" spcFirstLastPara="1" rIns="47600" wrap="square" tIns="2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37"/>
                <a:buFont typeface="Arial"/>
                <a:buNone/>
              </a:pPr>
              <a:r>
                <a:t/>
              </a:r>
              <a:endParaRPr b="0" i="0" sz="9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0"/>
            <p:cNvSpPr txBox="1"/>
            <p:nvPr/>
          </p:nvSpPr>
          <p:spPr>
            <a:xfrm>
              <a:off x="0" y="-47625"/>
              <a:ext cx="742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37"/>
                <a:buFont typeface="Arial"/>
                <a:buNone/>
              </a:pPr>
              <a:r>
                <a:t/>
              </a:r>
              <a:endParaRPr b="0" i="0" sz="9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0"/>
          <p:cNvGrpSpPr/>
          <p:nvPr/>
        </p:nvGrpSpPr>
        <p:grpSpPr>
          <a:xfrm>
            <a:off x="1369762" y="1835673"/>
            <a:ext cx="943866" cy="1011529"/>
            <a:chOff x="0" y="-47625"/>
            <a:chExt cx="742500" cy="795728"/>
          </a:xfrm>
        </p:grpSpPr>
        <p:sp>
          <p:nvSpPr>
            <p:cNvPr id="854" name="Google Shape;854;p40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3800" lIns="47600" spcFirstLastPara="1" rIns="47600" wrap="square" tIns="2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37"/>
                <a:buFont typeface="Arial"/>
                <a:buNone/>
              </a:pPr>
              <a:r>
                <a:t/>
              </a:r>
              <a:endParaRPr b="0" i="0" sz="9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0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37"/>
                <a:buFont typeface="Arial"/>
                <a:buNone/>
              </a:pPr>
              <a:r>
                <a:t/>
              </a:r>
              <a:endParaRPr b="0" i="0" sz="9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40"/>
          <p:cNvSpPr/>
          <p:nvPr/>
        </p:nvSpPr>
        <p:spPr>
          <a:xfrm>
            <a:off x="6929236" y="3218618"/>
            <a:ext cx="1530163" cy="1410533"/>
          </a:xfrm>
          <a:custGeom>
            <a:rect b="b" l="l" r="r" t="t"/>
            <a:pathLst>
              <a:path extrusionOk="0" h="2821065" w="3060327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0"/>
          <p:cNvSpPr txBox="1"/>
          <p:nvPr/>
        </p:nvSpPr>
        <p:spPr>
          <a:xfrm>
            <a:off x="1429020" y="893550"/>
            <a:ext cx="508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핵심 기능</a:t>
            </a:r>
            <a:endParaRPr b="1" i="0" sz="3000" u="none" cap="none" strike="noStrike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0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0"/>
          <p:cNvSpPr txBox="1"/>
          <p:nvPr/>
        </p:nvSpPr>
        <p:spPr>
          <a:xfrm>
            <a:off x="1319613" y="2251680"/>
            <a:ext cx="1044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9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</a:t>
            </a:r>
            <a:endParaRPr b="1" i="0" sz="12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0"/>
          <p:cNvSpPr txBox="1"/>
          <p:nvPr/>
        </p:nvSpPr>
        <p:spPr>
          <a:xfrm>
            <a:off x="2533685" y="2072326"/>
            <a:ext cx="4446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물리적으로 분리된 DB에 접속</a:t>
            </a:r>
            <a:endParaRPr b="1" i="0" sz="1457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향후 특정 기업만을 위한 커스터마이징이 가능 (SaaS) </a:t>
            </a:r>
            <a:endParaRPr b="1" i="0" sz="1457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p40"/>
          <p:cNvCxnSpPr/>
          <p:nvPr/>
        </p:nvCxnSpPr>
        <p:spPr>
          <a:xfrm flipH="1" rot="10800000">
            <a:off x="1363788" y="2839806"/>
            <a:ext cx="5302800" cy="2400"/>
          </a:xfrm>
          <a:prstGeom prst="straightConnector1">
            <a:avLst/>
          </a:prstGeom>
          <a:noFill/>
          <a:ln cap="flat" cmpd="sng" w="99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0"/>
          <p:cNvCxnSpPr/>
          <p:nvPr/>
        </p:nvCxnSpPr>
        <p:spPr>
          <a:xfrm>
            <a:off x="1363165" y="4037253"/>
            <a:ext cx="5285100" cy="15900"/>
          </a:xfrm>
          <a:prstGeom prst="straightConnector1">
            <a:avLst/>
          </a:prstGeom>
          <a:noFill/>
          <a:ln cap="flat" cmpd="sng" w="99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3" name="Google Shape;863;p40"/>
          <p:cNvSpPr txBox="1"/>
          <p:nvPr/>
        </p:nvSpPr>
        <p:spPr>
          <a:xfrm>
            <a:off x="1378545" y="3426142"/>
            <a:ext cx="926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9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endParaRPr b="1" i="0" sz="12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0"/>
          <p:cNvSpPr txBox="1"/>
          <p:nvPr/>
        </p:nvSpPr>
        <p:spPr>
          <a:xfrm>
            <a:off x="2482379" y="3273164"/>
            <a:ext cx="4269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빠른 단방향 통신 vs WebSocket</a:t>
            </a:r>
            <a:endParaRPr b="1" i="0" sz="1457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7"/>
              <a:buFont typeface="Arial"/>
              <a:buNone/>
            </a:pPr>
            <a:r>
              <a:rPr b="1" i="0" lang="en-US" sz="1457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가벼운 프로토콜로 알림에 적합</a:t>
            </a:r>
            <a:endParaRPr b="1" i="0" sz="1457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1"/>
          <p:cNvGrpSpPr/>
          <p:nvPr/>
        </p:nvGrpSpPr>
        <p:grpSpPr>
          <a:xfrm>
            <a:off x="280800" y="181800"/>
            <a:ext cx="8581697" cy="4686673"/>
            <a:chOff x="0" y="-241102"/>
            <a:chExt cx="22884525" cy="12497794"/>
          </a:xfrm>
        </p:grpSpPr>
        <p:grpSp>
          <p:nvGrpSpPr>
            <p:cNvPr id="870" name="Google Shape;870;p4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71" name="Google Shape;871;p4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4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74" name="Google Shape;874;p4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4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76" name="Google Shape;876;p4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7" name="Google Shape;877;p4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8" name="Google Shape;878;p41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41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0" name="Google Shape;880;p41"/>
          <p:cNvSpPr txBox="1"/>
          <p:nvPr/>
        </p:nvSpPr>
        <p:spPr>
          <a:xfrm>
            <a:off x="608513" y="496800"/>
            <a:ext cx="20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1"/>
          <p:cNvSpPr txBox="1"/>
          <p:nvPr/>
        </p:nvSpPr>
        <p:spPr>
          <a:xfrm>
            <a:off x="859125" y="839900"/>
            <a:ext cx="73647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002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450"/>
              </a:buClr>
              <a:buSzPts val="135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5A54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단일 소프트웨어 인스턴스가 서버에서 실행되며, 여러 테넌트를 서비스하는 소프트웨어 </a:t>
            </a:r>
            <a:endParaRPr b="0" i="0" sz="1400" u="none" cap="none" strike="noStrike">
              <a:solidFill>
                <a:srgbClr val="5A54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45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5A54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테넌트 : 소프트웨어 인스턴스에 특정 권한으로 공통 접근을 공유하는 사용자 그룹</a:t>
            </a:r>
            <a:endParaRPr b="0" i="0" sz="1400" u="none" cap="none" strike="noStrike">
              <a:solidFill>
                <a:srgbClr val="5A54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545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400" u="none" cap="none" strike="noStrike">
                <a:solidFill>
                  <a:srgbClr val="5A54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→ 사용자가 재직중인 회사별로(사용자 그룹) 사용하는 DB가 다르다</a:t>
            </a:r>
            <a:endParaRPr b="0" i="0" sz="1400" u="none" cap="none" strike="noStrike">
              <a:solidFill>
                <a:srgbClr val="5A54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41" title="화면 캡처 2025-12-01 17274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69" y="2302650"/>
            <a:ext cx="3580289" cy="190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1" title="화면 캡처 2025-12-01 172825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119" y="4151088"/>
            <a:ext cx="3229663" cy="40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1" title="화면 캡처 2025-12-01 173122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3555" y="2302650"/>
            <a:ext cx="3662407" cy="190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1" title="화면 캡처 2025-12-01 173140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6892" y="4124000"/>
            <a:ext cx="3160474" cy="4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5"/>
          <p:cNvGrpSpPr/>
          <p:nvPr/>
        </p:nvGrpSpPr>
        <p:grpSpPr>
          <a:xfrm>
            <a:off x="281217" y="182548"/>
            <a:ext cx="8581697" cy="4686673"/>
            <a:chOff x="0" y="-241102"/>
            <a:chExt cx="22884524" cy="12497794"/>
          </a:xfrm>
        </p:grpSpPr>
        <p:grpSp>
          <p:nvGrpSpPr>
            <p:cNvPr id="140" name="Google Shape;140;p15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44" name="Google Shape;144;p1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46" name="Google Shape;146;p1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5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15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0" name="Google Shape;150;p15"/>
          <p:cNvGrpSpPr/>
          <p:nvPr/>
        </p:nvGrpSpPr>
        <p:grpSpPr>
          <a:xfrm>
            <a:off x="770002" y="1625741"/>
            <a:ext cx="3744744" cy="926579"/>
            <a:chOff x="0" y="-47625"/>
            <a:chExt cx="2238876" cy="553975"/>
          </a:xfrm>
        </p:grpSpPr>
        <p:sp>
          <p:nvSpPr>
            <p:cNvPr id="151" name="Google Shape;151;p15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4629345" y="1625741"/>
            <a:ext cx="3744744" cy="926579"/>
            <a:chOff x="0" y="-47625"/>
            <a:chExt cx="2238876" cy="553975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>
            <a:off x="770002" y="2616541"/>
            <a:ext cx="3744744" cy="926579"/>
            <a:chOff x="0" y="-47625"/>
            <a:chExt cx="2238876" cy="553975"/>
          </a:xfrm>
        </p:grpSpPr>
        <p:sp>
          <p:nvSpPr>
            <p:cNvPr id="157" name="Google Shape;157;p15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5"/>
          <p:cNvGrpSpPr/>
          <p:nvPr/>
        </p:nvGrpSpPr>
        <p:grpSpPr>
          <a:xfrm>
            <a:off x="4629345" y="2616541"/>
            <a:ext cx="3744744" cy="926579"/>
            <a:chOff x="0" y="-47625"/>
            <a:chExt cx="2238876" cy="553975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770002" y="3607342"/>
            <a:ext cx="3744744" cy="926579"/>
            <a:chOff x="0" y="-47625"/>
            <a:chExt cx="2238876" cy="553975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5"/>
          <p:cNvSpPr txBox="1"/>
          <p:nvPr/>
        </p:nvSpPr>
        <p:spPr>
          <a:xfrm>
            <a:off x="2648690" y="781576"/>
            <a:ext cx="38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3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905138" y="1927469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1621299" y="2052398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및 프로젝트 소개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4863128" y="1927469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5489694" y="2052398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핵심 목표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908554" y="2918271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1630352" y="3043199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목적 및 필요성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4863128" y="2918271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5489694" y="3043199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908554" y="3909072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1630352" y="4034000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문제점 및 개선사항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5"/>
          <p:cNvGrpSpPr/>
          <p:nvPr/>
        </p:nvGrpSpPr>
        <p:grpSpPr>
          <a:xfrm>
            <a:off x="4632520" y="3616665"/>
            <a:ext cx="3744744" cy="926579"/>
            <a:chOff x="0" y="-47625"/>
            <a:chExt cx="2238876" cy="553975"/>
          </a:xfrm>
        </p:grpSpPr>
        <p:sp>
          <p:nvSpPr>
            <p:cNvPr id="177" name="Google Shape;177;p15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5"/>
          <p:cNvSpPr txBox="1"/>
          <p:nvPr/>
        </p:nvSpPr>
        <p:spPr>
          <a:xfrm>
            <a:off x="4863128" y="3918395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5492870" y="4043323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42"/>
          <p:cNvGrpSpPr/>
          <p:nvPr/>
        </p:nvGrpSpPr>
        <p:grpSpPr>
          <a:xfrm>
            <a:off x="280800" y="181800"/>
            <a:ext cx="8581697" cy="4686673"/>
            <a:chOff x="0" y="-241102"/>
            <a:chExt cx="22884525" cy="12497794"/>
          </a:xfrm>
        </p:grpSpPr>
        <p:grpSp>
          <p:nvGrpSpPr>
            <p:cNvPr id="891" name="Google Shape;891;p4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92" name="Google Shape;892;p4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4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95" name="Google Shape;895;p4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4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7" name="Google Shape;897;p4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p4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42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0" name="Google Shape;900;p42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01" name="Google Shape;901;p42"/>
          <p:cNvSpPr txBox="1"/>
          <p:nvPr/>
        </p:nvSpPr>
        <p:spPr>
          <a:xfrm>
            <a:off x="608075" y="498350"/>
            <a:ext cx="5366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 채택 이유? (1)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b="1" i="0" lang="en-US" sz="185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단일 DB를 사용하는 기존 구조에서 문제점 발생</a:t>
            </a:r>
            <a:endParaRPr b="1" i="0" sz="3000" u="none" cap="none" strike="noStrike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2"/>
          <p:cNvGrpSpPr/>
          <p:nvPr/>
        </p:nvGrpSpPr>
        <p:grpSpPr>
          <a:xfrm>
            <a:off x="1083802" y="1519961"/>
            <a:ext cx="906518" cy="971504"/>
            <a:chOff x="0" y="-47625"/>
            <a:chExt cx="742500" cy="795728"/>
          </a:xfrm>
        </p:grpSpPr>
        <p:sp>
          <p:nvSpPr>
            <p:cNvPr id="903" name="Google Shape;903;p42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데이터 관리</a:t>
              </a:r>
              <a:endParaRPr b="0" i="0" sz="9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5" name="Google Shape;905;p42"/>
          <p:cNvSpPr txBox="1"/>
          <p:nvPr/>
        </p:nvSpPr>
        <p:spPr>
          <a:xfrm>
            <a:off x="2207537" y="1747250"/>
            <a:ext cx="5914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모든 데이터에 회사 관련 칼럼이 필수적 → 데이터의 크기 증가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쿼리문에 항상 회사 칼럼 조건이 필수 → SQL문 복잡도 증가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6" name="Google Shape;906;p42"/>
          <p:cNvCxnSpPr/>
          <p:nvPr/>
        </p:nvCxnSpPr>
        <p:spPr>
          <a:xfrm>
            <a:off x="1080000" y="2486663"/>
            <a:ext cx="6888600" cy="48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7" name="Google Shape;907;p42"/>
          <p:cNvGrpSpPr/>
          <p:nvPr/>
        </p:nvGrpSpPr>
        <p:grpSpPr>
          <a:xfrm>
            <a:off x="1083802" y="2623035"/>
            <a:ext cx="906518" cy="971504"/>
            <a:chOff x="0" y="-47625"/>
            <a:chExt cx="742500" cy="795728"/>
          </a:xfrm>
        </p:grpSpPr>
        <p:sp>
          <p:nvSpPr>
            <p:cNvPr id="908" name="Google Shape;908;p42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 보안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0" name="Google Shape;910;p42"/>
          <p:cNvSpPr txBox="1"/>
          <p:nvPr/>
        </p:nvSpPr>
        <p:spPr>
          <a:xfrm>
            <a:off x="2207538" y="2850325"/>
            <a:ext cx="5846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실수로 회사 칼럼 조건을 누락하면, 전혀 상관없는 회사의 데이터까지 같이 출력 → 회사의 민감한 정보 유출 가능성 증가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42"/>
          <p:cNvCxnSpPr/>
          <p:nvPr/>
        </p:nvCxnSpPr>
        <p:spPr>
          <a:xfrm>
            <a:off x="1080000" y="3589741"/>
            <a:ext cx="69294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12" name="Google Shape;912;p42"/>
          <p:cNvGrpSpPr/>
          <p:nvPr/>
        </p:nvGrpSpPr>
        <p:grpSpPr>
          <a:xfrm>
            <a:off x="1083802" y="3665904"/>
            <a:ext cx="906518" cy="971504"/>
            <a:chOff x="0" y="-47625"/>
            <a:chExt cx="742500" cy="795728"/>
          </a:xfrm>
        </p:grpSpPr>
        <p:sp>
          <p:nvSpPr>
            <p:cNvPr id="913" name="Google Shape;913;p42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 관련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42"/>
          <p:cNvSpPr txBox="1"/>
          <p:nvPr/>
        </p:nvSpPr>
        <p:spPr>
          <a:xfrm>
            <a:off x="2207537" y="3893193"/>
            <a:ext cx="554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해당 서비스를 사용하는 사람이 증가할 수록 하나의 DB에 트래픽 증가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회사 및 데이터가 늘어날 수록 하나의 DB에 부하가 증가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42"/>
          <p:cNvCxnSpPr/>
          <p:nvPr/>
        </p:nvCxnSpPr>
        <p:spPr>
          <a:xfrm flipH="1" rot="10800000">
            <a:off x="1080000" y="4588238"/>
            <a:ext cx="6973500" cy="447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3"/>
          <p:cNvGrpSpPr/>
          <p:nvPr/>
        </p:nvGrpSpPr>
        <p:grpSpPr>
          <a:xfrm>
            <a:off x="280800" y="182548"/>
            <a:ext cx="8581697" cy="4686673"/>
            <a:chOff x="0" y="-241102"/>
            <a:chExt cx="22884524" cy="12497794"/>
          </a:xfrm>
        </p:grpSpPr>
        <p:grpSp>
          <p:nvGrpSpPr>
            <p:cNvPr id="922" name="Google Shape;922;p43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923" name="Google Shape;923;p4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4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26" name="Google Shape;926;p4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8" name="Google Shape;928;p4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p4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p43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p43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2" name="Google Shape;932;p43"/>
          <p:cNvSpPr txBox="1"/>
          <p:nvPr/>
        </p:nvSpPr>
        <p:spPr>
          <a:xfrm>
            <a:off x="608076" y="498348"/>
            <a:ext cx="7402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 채택 이유? (2)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i="0" lang="en-US" sz="185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하나의 ERP 시스템에서 회사별 데이터를 물리적/논리적으로 격리</a:t>
            </a:r>
            <a:endParaRPr b="1" i="0" sz="18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43"/>
          <p:cNvGrpSpPr/>
          <p:nvPr/>
        </p:nvGrpSpPr>
        <p:grpSpPr>
          <a:xfrm>
            <a:off x="1083802" y="1519961"/>
            <a:ext cx="906518" cy="971504"/>
            <a:chOff x="0" y="-47625"/>
            <a:chExt cx="742500" cy="795728"/>
          </a:xfrm>
        </p:grpSpPr>
        <p:sp>
          <p:nvSpPr>
            <p:cNvPr id="934" name="Google Shape;934;p43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데이터 관리</a:t>
              </a:r>
              <a:endParaRPr b="0" i="0" sz="9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43"/>
          <p:cNvSpPr txBox="1"/>
          <p:nvPr/>
        </p:nvSpPr>
        <p:spPr>
          <a:xfrm>
            <a:off x="2207537" y="1747250"/>
            <a:ext cx="5914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회사는 각자의 전용 DB를 사용 →  데이터에 회사 관련 칼럼 불필요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다른 회사의 데이터 필터링 불필요 → 보다 간단해지는 SQL문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43"/>
          <p:cNvCxnSpPr/>
          <p:nvPr/>
        </p:nvCxnSpPr>
        <p:spPr>
          <a:xfrm>
            <a:off x="1080000" y="2486668"/>
            <a:ext cx="6437700" cy="45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38" name="Google Shape;938;p43"/>
          <p:cNvGrpSpPr/>
          <p:nvPr/>
        </p:nvGrpSpPr>
        <p:grpSpPr>
          <a:xfrm>
            <a:off x="1083802" y="2623035"/>
            <a:ext cx="906518" cy="971504"/>
            <a:chOff x="0" y="-47625"/>
            <a:chExt cx="742500" cy="795728"/>
          </a:xfrm>
        </p:grpSpPr>
        <p:sp>
          <p:nvSpPr>
            <p:cNvPr id="939" name="Google Shape;939;p43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 보안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43"/>
          <p:cNvSpPr txBox="1"/>
          <p:nvPr/>
        </p:nvSpPr>
        <p:spPr>
          <a:xfrm>
            <a:off x="2207537" y="2850324"/>
            <a:ext cx="59142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회사에 대한 데이터만 확인 및 조작 가능 →정보 유출 및 혼재 방지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회사별 데이터가 논리적/물리적으로 격리 가능 → 높은 보안성과 신뢰성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43"/>
          <p:cNvCxnSpPr/>
          <p:nvPr/>
        </p:nvCxnSpPr>
        <p:spPr>
          <a:xfrm>
            <a:off x="1080000" y="3589743"/>
            <a:ext cx="64758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43" name="Google Shape;943;p43"/>
          <p:cNvGrpSpPr/>
          <p:nvPr/>
        </p:nvGrpSpPr>
        <p:grpSpPr>
          <a:xfrm>
            <a:off x="1083802" y="3665904"/>
            <a:ext cx="906518" cy="971504"/>
            <a:chOff x="0" y="-47625"/>
            <a:chExt cx="742500" cy="795728"/>
          </a:xfrm>
        </p:grpSpPr>
        <p:sp>
          <p:nvSpPr>
            <p:cNvPr id="944" name="Google Shape;944;p43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 관련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43"/>
          <p:cNvSpPr txBox="1"/>
          <p:nvPr/>
        </p:nvSpPr>
        <p:spPr>
          <a:xfrm>
            <a:off x="2207537" y="3893193"/>
            <a:ext cx="5679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물리적으로 DB 격리시 특정 회사의 트래픽 증가로 인한 연쇄 피해 발생 방지 가능</a:t>
            </a: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및 회사별 별도의 테이블, 칼럼, 복원 정책 등 사용 가능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p43"/>
          <p:cNvCxnSpPr/>
          <p:nvPr/>
        </p:nvCxnSpPr>
        <p:spPr>
          <a:xfrm flipH="1" rot="10800000">
            <a:off x="1080000" y="4588237"/>
            <a:ext cx="6516900" cy="447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4"/>
          <p:cNvGrpSpPr/>
          <p:nvPr/>
        </p:nvGrpSpPr>
        <p:grpSpPr>
          <a:xfrm>
            <a:off x="280800" y="181800"/>
            <a:ext cx="8581697" cy="4686673"/>
            <a:chOff x="0" y="-241102"/>
            <a:chExt cx="22884525" cy="12497794"/>
          </a:xfrm>
        </p:grpSpPr>
        <p:grpSp>
          <p:nvGrpSpPr>
            <p:cNvPr id="953" name="Google Shape;953;p4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954" name="Google Shape;954;p4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4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57" name="Google Shape;957;p4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59" name="Google Shape;959;p4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0" name="Google Shape;960;p4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1" name="Google Shape;961;p44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2" name="Google Shape;962;p44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63" name="Google Shape;963;p44"/>
          <p:cNvSpPr txBox="1"/>
          <p:nvPr/>
        </p:nvSpPr>
        <p:spPr>
          <a:xfrm>
            <a:off x="608076" y="498348"/>
            <a:ext cx="38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 구현 방식</a:t>
            </a:r>
            <a:endParaRPr b="1" i="0" sz="16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44"/>
          <p:cNvCxnSpPr/>
          <p:nvPr/>
        </p:nvCxnSpPr>
        <p:spPr>
          <a:xfrm>
            <a:off x="1148311" y="2005658"/>
            <a:ext cx="6786900" cy="0"/>
          </a:xfrm>
          <a:prstGeom prst="straightConnector1">
            <a:avLst/>
          </a:prstGeom>
          <a:noFill/>
          <a:ln cap="flat" cmpd="sng" w="19050">
            <a:solidFill>
              <a:srgbClr val="86867D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965" name="Google Shape;965;p44"/>
          <p:cNvGrpSpPr/>
          <p:nvPr/>
        </p:nvGrpSpPr>
        <p:grpSpPr>
          <a:xfrm>
            <a:off x="1540475" y="1442952"/>
            <a:ext cx="895967" cy="1035026"/>
            <a:chOff x="0" y="-47625"/>
            <a:chExt cx="471934" cy="545181"/>
          </a:xfrm>
        </p:grpSpPr>
        <p:sp>
          <p:nvSpPr>
            <p:cNvPr id="966" name="Google Shape;966;p44"/>
            <p:cNvSpPr/>
            <p:nvPr/>
          </p:nvSpPr>
          <p:spPr>
            <a:xfrm>
              <a:off x="0" y="0"/>
              <a:ext cx="471934" cy="497556"/>
            </a:xfrm>
            <a:custGeom>
              <a:rect b="b" l="l" r="r" t="t"/>
              <a:pathLst>
                <a:path extrusionOk="0"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cap="sq" cmpd="sng" w="4775">
              <a:solidFill>
                <a:srgbClr val="40352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사용할 회사 식별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44"/>
          <p:cNvSpPr txBox="1"/>
          <p:nvPr/>
        </p:nvSpPr>
        <p:spPr>
          <a:xfrm>
            <a:off x="1562972" y="1649328"/>
            <a:ext cx="87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1단계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" name="Google Shape;969;p44"/>
          <p:cNvGrpSpPr/>
          <p:nvPr/>
        </p:nvGrpSpPr>
        <p:grpSpPr>
          <a:xfrm>
            <a:off x="3258530" y="1442952"/>
            <a:ext cx="895967" cy="1035026"/>
            <a:chOff x="0" y="-47625"/>
            <a:chExt cx="471934" cy="545181"/>
          </a:xfrm>
        </p:grpSpPr>
        <p:sp>
          <p:nvSpPr>
            <p:cNvPr id="970" name="Google Shape;970;p44"/>
            <p:cNvSpPr/>
            <p:nvPr/>
          </p:nvSpPr>
          <p:spPr>
            <a:xfrm>
              <a:off x="0" y="0"/>
              <a:ext cx="471934" cy="497556"/>
            </a:xfrm>
            <a:custGeom>
              <a:rect b="b" l="l" r="r" t="t"/>
              <a:pathLst>
                <a:path extrusionOk="0"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cap="sq" cmpd="sng" w="4775">
              <a:solidFill>
                <a:srgbClr val="40352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회사별 DB 및 DataSource 준비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44"/>
          <p:cNvSpPr txBox="1"/>
          <p:nvPr/>
        </p:nvSpPr>
        <p:spPr>
          <a:xfrm>
            <a:off x="3281028" y="1649328"/>
            <a:ext cx="87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2단계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4978380" y="1442952"/>
            <a:ext cx="895967" cy="1035026"/>
            <a:chOff x="0" y="-47625"/>
            <a:chExt cx="471934" cy="545181"/>
          </a:xfrm>
        </p:grpSpPr>
        <p:sp>
          <p:nvSpPr>
            <p:cNvPr id="974" name="Google Shape;974;p44"/>
            <p:cNvSpPr/>
            <p:nvPr/>
          </p:nvSpPr>
          <p:spPr>
            <a:xfrm>
              <a:off x="0" y="0"/>
              <a:ext cx="471934" cy="497556"/>
            </a:xfrm>
            <a:custGeom>
              <a:rect b="b" l="l" r="r" t="t"/>
              <a:pathLst>
                <a:path extrusionOk="0"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cap="sq" cmpd="sng" w="4775">
              <a:solidFill>
                <a:srgbClr val="40352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테넌트 컨텍스트 설정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44"/>
          <p:cNvSpPr txBox="1"/>
          <p:nvPr/>
        </p:nvSpPr>
        <p:spPr>
          <a:xfrm>
            <a:off x="5000877" y="1649328"/>
            <a:ext cx="87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3단계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44"/>
          <p:cNvGrpSpPr/>
          <p:nvPr/>
        </p:nvGrpSpPr>
        <p:grpSpPr>
          <a:xfrm>
            <a:off x="6698229" y="1442952"/>
            <a:ext cx="895967" cy="1035026"/>
            <a:chOff x="0" y="-47625"/>
            <a:chExt cx="471934" cy="545181"/>
          </a:xfrm>
        </p:grpSpPr>
        <p:sp>
          <p:nvSpPr>
            <p:cNvPr id="978" name="Google Shape;978;p44"/>
            <p:cNvSpPr/>
            <p:nvPr/>
          </p:nvSpPr>
          <p:spPr>
            <a:xfrm>
              <a:off x="0" y="0"/>
              <a:ext cx="471934" cy="497556"/>
            </a:xfrm>
            <a:custGeom>
              <a:rect b="b" l="l" r="r" t="t"/>
              <a:pathLst>
                <a:path extrusionOk="0"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cap="sq" cmpd="sng" w="4775">
              <a:solidFill>
                <a:srgbClr val="40352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라우팅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44"/>
          <p:cNvSpPr txBox="1"/>
          <p:nvPr/>
        </p:nvSpPr>
        <p:spPr>
          <a:xfrm>
            <a:off x="6720726" y="1649328"/>
            <a:ext cx="87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-US" sz="12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4단계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44"/>
          <p:cNvSpPr txBox="1"/>
          <p:nvPr/>
        </p:nvSpPr>
        <p:spPr>
          <a:xfrm>
            <a:off x="1250773" y="2776225"/>
            <a:ext cx="3568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b="1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1단계: 사용자/회사 식별</a:t>
            </a:r>
            <a:endParaRPr b="1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로그인 성공 시 소속된 회사를 확인.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확인된 회사 정보를 사용자 세션에 저장하여 식별.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b="1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2단계: 회사별 DB 및 DataSource 준비</a:t>
            </a:r>
            <a:endParaRPr b="1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회사를 위한 별도의 전용 DB를 생성.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DB에 접속하기 위한 DataSource를 시스템에 등록.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44"/>
          <p:cNvSpPr txBox="1"/>
          <p:nvPr/>
        </p:nvSpPr>
        <p:spPr>
          <a:xfrm>
            <a:off x="4884986" y="2776225"/>
            <a:ext cx="35688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b="1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3단계: 요청 컨텍스트 설정</a:t>
            </a:r>
            <a:endParaRPr b="1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 요청이 올 때마다 인터셉터가 작동.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세션의 회사 번호를 읽어 현재 요청의 기준으로 저장.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정보를 바탕으로 Spring이 사용할 DataSource를 결정.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b="1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4단계: DB 라우팅 및 접근</a:t>
            </a:r>
            <a:endParaRPr b="1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 접근 시 SqlSessionFactory를 사용합니다.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요청에 설정된 회사 코드를 기준으로 DataSource를 선택.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선택된 DataSource를 통해 최종적으로 SQL 작업을 수행.</a:t>
            </a:r>
            <a:endParaRPr b="0" i="0" sz="1000" u="none" cap="none" strike="noStrike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45"/>
          <p:cNvGrpSpPr/>
          <p:nvPr/>
        </p:nvGrpSpPr>
        <p:grpSpPr>
          <a:xfrm>
            <a:off x="281217" y="182549"/>
            <a:ext cx="8581697" cy="4686673"/>
            <a:chOff x="0" y="-241102"/>
            <a:chExt cx="22884525" cy="12497794"/>
          </a:xfrm>
        </p:grpSpPr>
        <p:grpSp>
          <p:nvGrpSpPr>
            <p:cNvPr id="988" name="Google Shape;988;p45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989" name="Google Shape;989;p4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4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92" name="Google Shape;992;p4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94" name="Google Shape;994;p4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5" name="Google Shape;995;p4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45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7" name="Google Shape;997;p45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98" name="Google Shape;998;p45"/>
          <p:cNvGrpSpPr/>
          <p:nvPr/>
        </p:nvGrpSpPr>
        <p:grpSpPr>
          <a:xfrm>
            <a:off x="1222640" y="1542760"/>
            <a:ext cx="906518" cy="552713"/>
            <a:chOff x="0" y="-47625"/>
            <a:chExt cx="742500" cy="795728"/>
          </a:xfrm>
        </p:grpSpPr>
        <p:sp>
          <p:nvSpPr>
            <p:cNvPr id="999" name="Google Shape;999;p45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빠른 도입</a:t>
              </a:r>
              <a:endParaRPr b="0" i="0" sz="9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5"/>
          <p:cNvSpPr txBox="1"/>
          <p:nvPr/>
        </p:nvSpPr>
        <p:spPr>
          <a:xfrm>
            <a:off x="2346377" y="1721851"/>
            <a:ext cx="5914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 HTTP를 이용한 것으로, 기존 학습 내용으로 바로 사용 가능</a:t>
            </a:r>
            <a:endParaRPr b="1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2" name="Google Shape;1002;p45"/>
          <p:cNvCxnSpPr/>
          <p:nvPr/>
        </p:nvCxnSpPr>
        <p:spPr>
          <a:xfrm>
            <a:off x="1218838" y="2092760"/>
            <a:ext cx="6437700" cy="27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3" name="Google Shape;1003;p45"/>
          <p:cNvGrpSpPr/>
          <p:nvPr/>
        </p:nvGrpSpPr>
        <p:grpSpPr>
          <a:xfrm>
            <a:off x="1222640" y="2170346"/>
            <a:ext cx="906518" cy="552713"/>
            <a:chOff x="0" y="-47625"/>
            <a:chExt cx="742500" cy="795728"/>
          </a:xfrm>
        </p:grpSpPr>
        <p:sp>
          <p:nvSpPr>
            <p:cNvPr id="1004" name="Google Shape;1004;p45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높은 안정성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6" name="Google Shape;1006;p45"/>
          <p:cNvSpPr txBox="1"/>
          <p:nvPr/>
        </p:nvSpPr>
        <p:spPr>
          <a:xfrm>
            <a:off x="2346372" y="2385368"/>
            <a:ext cx="5583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네트워크 연결이 끊겼을 때 자동으로 재연결을 시도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45"/>
          <p:cNvCxnSpPr/>
          <p:nvPr/>
        </p:nvCxnSpPr>
        <p:spPr>
          <a:xfrm>
            <a:off x="1218838" y="2720346"/>
            <a:ext cx="64758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8" name="Google Shape;1008;p45"/>
          <p:cNvGrpSpPr/>
          <p:nvPr/>
        </p:nvGrpSpPr>
        <p:grpSpPr>
          <a:xfrm>
            <a:off x="1222640" y="2763679"/>
            <a:ext cx="906518" cy="552713"/>
            <a:chOff x="0" y="-47625"/>
            <a:chExt cx="742500" cy="795728"/>
          </a:xfrm>
        </p:grpSpPr>
        <p:sp>
          <p:nvSpPr>
            <p:cNvPr id="1009" name="Google Shape;1009;p45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실시간 전송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1" name="Google Shape;1011;p45"/>
          <p:cNvSpPr txBox="1"/>
          <p:nvPr/>
        </p:nvSpPr>
        <p:spPr>
          <a:xfrm>
            <a:off x="2346372" y="2967302"/>
            <a:ext cx="554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실시간으로 서버에서 클라이언트로 데이터 전송 가능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45"/>
          <p:cNvCxnSpPr/>
          <p:nvPr/>
        </p:nvCxnSpPr>
        <p:spPr>
          <a:xfrm>
            <a:off x="1218838" y="3313864"/>
            <a:ext cx="6470700" cy="57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p45"/>
          <p:cNvSpPr txBox="1"/>
          <p:nvPr/>
        </p:nvSpPr>
        <p:spPr>
          <a:xfrm>
            <a:off x="608400" y="408600"/>
            <a:ext cx="80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Server-Sent-Event의 약자, 서버</a:t>
            </a:r>
            <a:r>
              <a:rPr b="1" i="0" lang="en-US" sz="18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→</a:t>
            </a:r>
            <a:r>
              <a:rPr b="0" i="0" lang="en-US" sz="18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클라이언트로 실시간 이벤트를 전달하는 기술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4" name="Google Shape;1014;p45"/>
          <p:cNvGrpSpPr/>
          <p:nvPr/>
        </p:nvGrpSpPr>
        <p:grpSpPr>
          <a:xfrm>
            <a:off x="1226442" y="3456022"/>
            <a:ext cx="906518" cy="506481"/>
            <a:chOff x="0" y="-47625"/>
            <a:chExt cx="742500" cy="795728"/>
          </a:xfrm>
        </p:grpSpPr>
        <p:sp>
          <p:nvSpPr>
            <p:cNvPr id="1015" name="Google Shape;1015;p45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5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일방통행</a:t>
              </a:r>
              <a:endParaRPr b="0" i="0" sz="9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45"/>
          <p:cNvSpPr txBox="1"/>
          <p:nvPr/>
        </p:nvSpPr>
        <p:spPr>
          <a:xfrm>
            <a:off x="2346377" y="3612339"/>
            <a:ext cx="5914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 서버 → 클라이언트 단방향 통신만 가능</a:t>
            </a:r>
            <a:endParaRPr b="1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8" name="Google Shape;1018;p45"/>
          <p:cNvCxnSpPr/>
          <p:nvPr/>
        </p:nvCxnSpPr>
        <p:spPr>
          <a:xfrm>
            <a:off x="1222640" y="3959989"/>
            <a:ext cx="6437700" cy="24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9" name="Google Shape;1019;p45"/>
          <p:cNvGrpSpPr/>
          <p:nvPr/>
        </p:nvGrpSpPr>
        <p:grpSpPr>
          <a:xfrm>
            <a:off x="1226442" y="4031080"/>
            <a:ext cx="906518" cy="506481"/>
            <a:chOff x="0" y="-47625"/>
            <a:chExt cx="742500" cy="795728"/>
          </a:xfrm>
        </p:grpSpPr>
        <p:sp>
          <p:nvSpPr>
            <p:cNvPr id="1020" name="Google Shape;1020;p45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5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제한적인 전송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2" name="Google Shape;1022;p45"/>
          <p:cNvSpPr txBox="1"/>
          <p:nvPr/>
        </p:nvSpPr>
        <p:spPr>
          <a:xfrm>
            <a:off x="2327326" y="4193190"/>
            <a:ext cx="5648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 텍스트 기반 데이터(JSON, String) 전송이 주류, 바이너리 데이터의 실시간 전송에는 부적합</a:t>
            </a:r>
            <a:endParaRPr b="1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3" name="Google Shape;1023;p45"/>
          <p:cNvCxnSpPr/>
          <p:nvPr/>
        </p:nvCxnSpPr>
        <p:spPr>
          <a:xfrm>
            <a:off x="1222640" y="4535047"/>
            <a:ext cx="64758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45"/>
          <p:cNvCxnSpPr/>
          <p:nvPr/>
        </p:nvCxnSpPr>
        <p:spPr>
          <a:xfrm>
            <a:off x="825793" y="3401725"/>
            <a:ext cx="73878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46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1030" name="Google Shape;1030;p4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31" name="Google Shape;1031;p4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4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4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34" name="Google Shape;1034;p4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36" name="Google Shape;1036;p4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4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8" name="Google Shape;1038;p46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46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0" name="Google Shape;1040;p46"/>
          <p:cNvSpPr txBox="1"/>
          <p:nvPr/>
        </p:nvSpPr>
        <p:spPr>
          <a:xfrm>
            <a:off x="608400" y="408600"/>
            <a:ext cx="27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 채택 이유  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46"/>
          <p:cNvGrpSpPr/>
          <p:nvPr/>
        </p:nvGrpSpPr>
        <p:grpSpPr>
          <a:xfrm>
            <a:off x="1213586" y="1207780"/>
            <a:ext cx="906518" cy="971504"/>
            <a:chOff x="0" y="-47625"/>
            <a:chExt cx="742500" cy="795728"/>
          </a:xfrm>
        </p:grpSpPr>
        <p:sp>
          <p:nvSpPr>
            <p:cNvPr id="1042" name="Google Shape;1042;p46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고성능 불필요</a:t>
              </a:r>
              <a:endParaRPr b="0" i="0" sz="9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4" name="Google Shape;1044;p46"/>
          <p:cNvSpPr txBox="1"/>
          <p:nvPr/>
        </p:nvSpPr>
        <p:spPr>
          <a:xfrm>
            <a:off x="2337321" y="1444593"/>
            <a:ext cx="5914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현재 프로젝트에 필요한 것은 결재 문서에 대한 알람기능, 이는 서버에서 클라이언트로 단방향 전송만으로 충분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Google Shape;1045;p46"/>
          <p:cNvCxnSpPr/>
          <p:nvPr/>
        </p:nvCxnSpPr>
        <p:spPr>
          <a:xfrm>
            <a:off x="1209784" y="2174487"/>
            <a:ext cx="6437700" cy="48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6" name="Google Shape;1046;p46"/>
          <p:cNvGrpSpPr/>
          <p:nvPr/>
        </p:nvGrpSpPr>
        <p:grpSpPr>
          <a:xfrm>
            <a:off x="1213586" y="2310854"/>
            <a:ext cx="906518" cy="971504"/>
            <a:chOff x="0" y="-47625"/>
            <a:chExt cx="742500" cy="795728"/>
          </a:xfrm>
        </p:grpSpPr>
        <p:sp>
          <p:nvSpPr>
            <p:cNvPr id="1047" name="Google Shape;1047;p46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제한된 시간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" name="Google Shape;1049;p46"/>
          <p:cNvSpPr txBox="1"/>
          <p:nvPr/>
        </p:nvSpPr>
        <p:spPr>
          <a:xfrm>
            <a:off x="2337321" y="2688789"/>
            <a:ext cx="558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프로젝트에서 가장 중요한 것은 완성, 메인 기능이 아닌 알람에 너무 많은 시간을 투자할 수 없었으며, 이에 따라 익숙한 기술이란 것이 강점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0" name="Google Shape;1050;p46"/>
          <p:cNvCxnSpPr/>
          <p:nvPr/>
        </p:nvCxnSpPr>
        <p:spPr>
          <a:xfrm>
            <a:off x="1209783" y="3277562"/>
            <a:ext cx="64758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1" name="Google Shape;1051;p46"/>
          <p:cNvGrpSpPr/>
          <p:nvPr/>
        </p:nvGrpSpPr>
        <p:grpSpPr>
          <a:xfrm>
            <a:off x="1213586" y="3353723"/>
            <a:ext cx="906518" cy="971504"/>
            <a:chOff x="0" y="-47625"/>
            <a:chExt cx="742500" cy="795728"/>
          </a:xfrm>
        </p:grpSpPr>
        <p:sp>
          <p:nvSpPr>
            <p:cNvPr id="1052" name="Google Shape;1052;p46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단순한 데이터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4" name="Google Shape;1054;p46"/>
          <p:cNvSpPr txBox="1"/>
          <p:nvPr/>
        </p:nvSpPr>
        <p:spPr>
          <a:xfrm>
            <a:off x="2337321" y="3711623"/>
            <a:ext cx="554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실시간으로 전송할 데이터는 단순한 숫자 정보, SSE의 단점인 전송 데이터의 제약은 해당 프로젝트에선 문제가 없음</a:t>
            </a: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46"/>
          <p:cNvCxnSpPr/>
          <p:nvPr/>
        </p:nvCxnSpPr>
        <p:spPr>
          <a:xfrm>
            <a:off x="1209784" y="4320756"/>
            <a:ext cx="6507000" cy="129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47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1061" name="Google Shape;1061;p4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62" name="Google Shape;1062;p4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4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65" name="Google Shape;1065;p4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67" name="Google Shape;1067;p4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8" name="Google Shape;1068;p4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9" name="Google Shape;1069;p47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0" name="Google Shape;1070;p47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71" name="Google Shape;1071;p47"/>
          <p:cNvSpPr txBox="1"/>
          <p:nvPr/>
        </p:nvSpPr>
        <p:spPr>
          <a:xfrm>
            <a:off x="608400" y="408600"/>
            <a:ext cx="518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 채택 이유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18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왜 웹 소켓 방식이 아닌가?  </a:t>
            </a:r>
            <a:endParaRPr b="1" i="0" sz="18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47"/>
          <p:cNvGrpSpPr/>
          <p:nvPr/>
        </p:nvGrpSpPr>
        <p:grpSpPr>
          <a:xfrm>
            <a:off x="1222636" y="1542755"/>
            <a:ext cx="906518" cy="971504"/>
            <a:chOff x="0" y="-47625"/>
            <a:chExt cx="742500" cy="795728"/>
          </a:xfrm>
        </p:grpSpPr>
        <p:sp>
          <p:nvSpPr>
            <p:cNvPr id="1073" name="Google Shape;1073;p47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구현의 복잡성</a:t>
              </a:r>
              <a:endParaRPr b="0" i="0" sz="900" u="none" cap="none" strike="noStrik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p47"/>
          <p:cNvSpPr txBox="1"/>
          <p:nvPr/>
        </p:nvSpPr>
        <p:spPr>
          <a:xfrm>
            <a:off x="2346371" y="1779569"/>
            <a:ext cx="5914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서버에선 세션 관리, 연결 해제, 에러 처리 등, 클라이언트에선 재연결 로직이나 실패 처리 등 직접 구현해야 되는 것이 많음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6" name="Google Shape;1076;p47"/>
          <p:cNvCxnSpPr/>
          <p:nvPr/>
        </p:nvCxnSpPr>
        <p:spPr>
          <a:xfrm>
            <a:off x="1218834" y="2509462"/>
            <a:ext cx="6437700" cy="45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7" name="Google Shape;1077;p47"/>
          <p:cNvGrpSpPr/>
          <p:nvPr/>
        </p:nvGrpSpPr>
        <p:grpSpPr>
          <a:xfrm>
            <a:off x="1222636" y="2645829"/>
            <a:ext cx="906518" cy="971504"/>
            <a:chOff x="0" y="-47625"/>
            <a:chExt cx="742500" cy="795728"/>
          </a:xfrm>
        </p:grpSpPr>
        <p:sp>
          <p:nvSpPr>
            <p:cNvPr id="1078" name="Google Shape;1078;p47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과분한 성능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0" name="Google Shape;1080;p47"/>
          <p:cNvSpPr txBox="1"/>
          <p:nvPr/>
        </p:nvSpPr>
        <p:spPr>
          <a:xfrm>
            <a:off x="2282871" y="2855311"/>
            <a:ext cx="558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현 프로젝트에서 필요한 기능은 단순한 숫자의 실시간 단방향 전송.</a:t>
            </a:r>
            <a:endParaRPr b="1" i="0" sz="14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물론 웹소켓을 이용해 구현이 가능하지만 현 상황에서 웹소켓을 사용한다는 것은 배보다 배꼽이 더 큰 상황</a:t>
            </a:r>
            <a:endParaRPr b="1" i="0" sz="14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1" name="Google Shape;1081;p47"/>
          <p:cNvCxnSpPr/>
          <p:nvPr/>
        </p:nvCxnSpPr>
        <p:spPr>
          <a:xfrm>
            <a:off x="1218833" y="3612537"/>
            <a:ext cx="64758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82" name="Google Shape;1082;p47"/>
          <p:cNvGrpSpPr/>
          <p:nvPr/>
        </p:nvGrpSpPr>
        <p:grpSpPr>
          <a:xfrm>
            <a:off x="1222636" y="3688698"/>
            <a:ext cx="906518" cy="971504"/>
            <a:chOff x="0" y="-47625"/>
            <a:chExt cx="742500" cy="795728"/>
          </a:xfrm>
        </p:grpSpPr>
        <p:sp>
          <p:nvSpPr>
            <p:cNvPr id="1083" name="Google Shape;1083;p47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제한된 시간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5" name="Google Shape;1085;p47"/>
          <p:cNvSpPr txBox="1"/>
          <p:nvPr/>
        </p:nvSpPr>
        <p:spPr>
          <a:xfrm>
            <a:off x="2320971" y="3958911"/>
            <a:ext cx="554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SSE를 이용해 구현하는 것이 압도적으로 빠르게 구현이 가능하며, 보다 긴 시간을 투자해서 웹소켓을 사용한다 해도 얻는 것이 크지 않음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6" name="Google Shape;1086;p47"/>
          <p:cNvCxnSpPr/>
          <p:nvPr/>
        </p:nvCxnSpPr>
        <p:spPr>
          <a:xfrm>
            <a:off x="1218834" y="4655731"/>
            <a:ext cx="6534000" cy="39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8"/>
          <p:cNvSpPr txBox="1"/>
          <p:nvPr/>
        </p:nvSpPr>
        <p:spPr>
          <a:xfrm>
            <a:off x="1429031" y="89354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8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48"/>
          <p:cNvGrpSpPr/>
          <p:nvPr/>
        </p:nvGrpSpPr>
        <p:grpSpPr>
          <a:xfrm>
            <a:off x="281154" y="181800"/>
            <a:ext cx="8581697" cy="4686673"/>
            <a:chOff x="0" y="-241102"/>
            <a:chExt cx="22884525" cy="12497794"/>
          </a:xfrm>
        </p:grpSpPr>
        <p:grpSp>
          <p:nvGrpSpPr>
            <p:cNvPr id="1094" name="Google Shape;1094;p4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95" name="Google Shape;1095;p4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4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00" name="Google Shape;1100;p4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4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2" name="Google Shape;1102;p48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3" name="Google Shape;1103;p48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4" name="Google Shape;1104;p48"/>
          <p:cNvSpPr txBox="1"/>
          <p:nvPr/>
        </p:nvSpPr>
        <p:spPr>
          <a:xfrm>
            <a:off x="3268338" y="2294288"/>
            <a:ext cx="26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49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1110" name="Google Shape;1110;p4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111" name="Google Shape;1111;p4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4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114" name="Google Shape;1114;p4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00" spcFirstLastPara="1" rIns="45700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4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6" name="Google Shape;1116;p4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p4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8" name="Google Shape;1118;p49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9" name="Google Shape;1119;p49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20" name="Google Shape;1120;p49"/>
          <p:cNvGrpSpPr/>
          <p:nvPr/>
        </p:nvGrpSpPr>
        <p:grpSpPr>
          <a:xfrm>
            <a:off x="770002" y="1625741"/>
            <a:ext cx="3744784" cy="926788"/>
            <a:chOff x="0" y="-47625"/>
            <a:chExt cx="2238900" cy="554100"/>
          </a:xfrm>
        </p:grpSpPr>
        <p:sp>
          <p:nvSpPr>
            <p:cNvPr id="1121" name="Google Shape;1121;p49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9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3" name="Google Shape;1123;p49"/>
          <p:cNvGrpSpPr/>
          <p:nvPr/>
        </p:nvGrpSpPr>
        <p:grpSpPr>
          <a:xfrm>
            <a:off x="4629344" y="1625741"/>
            <a:ext cx="3744784" cy="926788"/>
            <a:chOff x="0" y="-47625"/>
            <a:chExt cx="2238900" cy="554100"/>
          </a:xfrm>
        </p:grpSpPr>
        <p:sp>
          <p:nvSpPr>
            <p:cNvPr id="1124" name="Google Shape;1124;p49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9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49"/>
          <p:cNvGrpSpPr/>
          <p:nvPr/>
        </p:nvGrpSpPr>
        <p:grpSpPr>
          <a:xfrm>
            <a:off x="770002" y="2616541"/>
            <a:ext cx="3744784" cy="926788"/>
            <a:chOff x="0" y="-47625"/>
            <a:chExt cx="2238900" cy="554100"/>
          </a:xfrm>
        </p:grpSpPr>
        <p:sp>
          <p:nvSpPr>
            <p:cNvPr id="1127" name="Google Shape;1127;p49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9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49"/>
          <p:cNvGrpSpPr/>
          <p:nvPr/>
        </p:nvGrpSpPr>
        <p:grpSpPr>
          <a:xfrm>
            <a:off x="4629344" y="2616541"/>
            <a:ext cx="3744784" cy="926788"/>
            <a:chOff x="0" y="-47625"/>
            <a:chExt cx="2238900" cy="554100"/>
          </a:xfrm>
        </p:grpSpPr>
        <p:sp>
          <p:nvSpPr>
            <p:cNvPr id="1130" name="Google Shape;1130;p49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9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p49"/>
          <p:cNvGrpSpPr/>
          <p:nvPr/>
        </p:nvGrpSpPr>
        <p:grpSpPr>
          <a:xfrm>
            <a:off x="770002" y="3607342"/>
            <a:ext cx="3744784" cy="926788"/>
            <a:chOff x="0" y="-47625"/>
            <a:chExt cx="2238900" cy="554100"/>
          </a:xfrm>
        </p:grpSpPr>
        <p:sp>
          <p:nvSpPr>
            <p:cNvPr id="1133" name="Google Shape;1133;p49"/>
            <p:cNvSpPr/>
            <p:nvPr/>
          </p:nvSpPr>
          <p:spPr>
            <a:xfrm>
              <a:off x="0" y="0"/>
              <a:ext cx="2238876" cy="506350"/>
            </a:xfrm>
            <a:custGeom>
              <a:rect b="b" l="l" r="r" t="t"/>
              <a:pathLst>
                <a:path extrusionOk="0" h="506350" w="2238876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9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5" name="Google Shape;1135;p49"/>
          <p:cNvSpPr txBox="1"/>
          <p:nvPr/>
        </p:nvSpPr>
        <p:spPr>
          <a:xfrm>
            <a:off x="2650340" y="727451"/>
            <a:ext cx="38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b="0" i="0" sz="33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9"/>
          <p:cNvSpPr txBox="1"/>
          <p:nvPr/>
        </p:nvSpPr>
        <p:spPr>
          <a:xfrm>
            <a:off x="1003773" y="1927573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49"/>
          <p:cNvSpPr txBox="1"/>
          <p:nvPr/>
        </p:nvSpPr>
        <p:spPr>
          <a:xfrm>
            <a:off x="1630338" y="2032157"/>
            <a:ext cx="2443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아쉬웠던 점 및 개선사항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49"/>
          <p:cNvSpPr txBox="1"/>
          <p:nvPr/>
        </p:nvSpPr>
        <p:spPr>
          <a:xfrm>
            <a:off x="4863128" y="1925534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49"/>
          <p:cNvSpPr txBox="1"/>
          <p:nvPr/>
        </p:nvSpPr>
        <p:spPr>
          <a:xfrm>
            <a:off x="5584200" y="2052400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소감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9"/>
          <p:cNvSpPr txBox="1"/>
          <p:nvPr/>
        </p:nvSpPr>
        <p:spPr>
          <a:xfrm>
            <a:off x="1003773" y="2918374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9"/>
          <p:cNvSpPr txBox="1"/>
          <p:nvPr/>
        </p:nvSpPr>
        <p:spPr>
          <a:xfrm>
            <a:off x="1630338" y="3033075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배운 점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9"/>
          <p:cNvSpPr txBox="1"/>
          <p:nvPr/>
        </p:nvSpPr>
        <p:spPr>
          <a:xfrm>
            <a:off x="4863128" y="2898127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49"/>
          <p:cNvSpPr txBox="1"/>
          <p:nvPr/>
        </p:nvSpPr>
        <p:spPr>
          <a:xfrm>
            <a:off x="5584200" y="3043200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49"/>
          <p:cNvSpPr txBox="1"/>
          <p:nvPr/>
        </p:nvSpPr>
        <p:spPr>
          <a:xfrm>
            <a:off x="1003773" y="3909175"/>
            <a:ext cx="5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099" u="none" cap="none" strike="noStrik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099" u="none" cap="none" strike="noStrik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49"/>
          <p:cNvSpPr txBox="1"/>
          <p:nvPr/>
        </p:nvSpPr>
        <p:spPr>
          <a:xfrm>
            <a:off x="1630325" y="4033988"/>
            <a:ext cx="2348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 (고도화)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50"/>
          <p:cNvGrpSpPr/>
          <p:nvPr/>
        </p:nvGrpSpPr>
        <p:grpSpPr>
          <a:xfrm>
            <a:off x="281217" y="182548"/>
            <a:ext cx="8581566" cy="4686568"/>
            <a:chOff x="0" y="-241102"/>
            <a:chExt cx="22884176" cy="12497515"/>
          </a:xfrm>
        </p:grpSpPr>
        <p:grpSp>
          <p:nvGrpSpPr>
            <p:cNvPr id="1151" name="Google Shape;1151;p50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1152" name="Google Shape;1152;p5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0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50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1155" name="Google Shape;1155;p5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50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5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57" name="Google Shape;1157;p50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8" name="Google Shape;1158;p50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50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p50"/>
            <p:cNvCxnSpPr/>
            <p:nvPr/>
          </p:nvCxnSpPr>
          <p:spPr>
            <a:xfrm flipH="1" rot="10800000">
              <a:off x="22402264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61" name="Google Shape;1161;p50"/>
          <p:cNvGrpSpPr/>
          <p:nvPr/>
        </p:nvGrpSpPr>
        <p:grpSpPr>
          <a:xfrm>
            <a:off x="1219351" y="2131023"/>
            <a:ext cx="2679319" cy="2158887"/>
            <a:chOff x="0" y="-47625"/>
            <a:chExt cx="824888" cy="742115"/>
          </a:xfrm>
        </p:grpSpPr>
        <p:sp>
          <p:nvSpPr>
            <p:cNvPr id="1162" name="Google Shape;1162;p50"/>
            <p:cNvSpPr/>
            <p:nvPr/>
          </p:nvSpPr>
          <p:spPr>
            <a:xfrm>
              <a:off x="0" y="0"/>
              <a:ext cx="824888" cy="694490"/>
            </a:xfrm>
            <a:custGeom>
              <a:rect b="b" l="l" r="r" t="t"/>
              <a:pathLst>
                <a:path extrusionOk="0"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0"/>
            <p:cNvSpPr txBox="1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50"/>
          <p:cNvGrpSpPr/>
          <p:nvPr/>
        </p:nvGrpSpPr>
        <p:grpSpPr>
          <a:xfrm>
            <a:off x="5321238" y="2131023"/>
            <a:ext cx="2679401" cy="2158887"/>
            <a:chOff x="0" y="-47625"/>
            <a:chExt cx="824888" cy="742115"/>
          </a:xfrm>
        </p:grpSpPr>
        <p:sp>
          <p:nvSpPr>
            <p:cNvPr id="1165" name="Google Shape;1165;p50"/>
            <p:cNvSpPr/>
            <p:nvPr/>
          </p:nvSpPr>
          <p:spPr>
            <a:xfrm>
              <a:off x="0" y="0"/>
              <a:ext cx="824888" cy="694490"/>
            </a:xfrm>
            <a:custGeom>
              <a:rect b="b" l="l" r="r" t="t"/>
              <a:pathLst>
                <a:path extrusionOk="0"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0"/>
            <p:cNvSpPr txBox="1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7" name="Google Shape;1167;p50"/>
          <p:cNvSpPr/>
          <p:nvPr/>
        </p:nvSpPr>
        <p:spPr>
          <a:xfrm>
            <a:off x="4244263" y="2947552"/>
            <a:ext cx="731432" cy="461850"/>
          </a:xfrm>
          <a:custGeom>
            <a:rect b="b" l="l" r="r" t="t"/>
            <a:pathLst>
              <a:path extrusionOk="0"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50"/>
          <p:cNvSpPr/>
          <p:nvPr/>
        </p:nvSpPr>
        <p:spPr>
          <a:xfrm>
            <a:off x="2277754" y="2458339"/>
            <a:ext cx="564284" cy="476344"/>
          </a:xfrm>
          <a:custGeom>
            <a:rect b="b" l="l" r="r" t="t"/>
            <a:pathLst>
              <a:path extrusionOk="0" h="952687" w="1007650">
                <a:moveTo>
                  <a:pt x="0" y="0"/>
                </a:moveTo>
                <a:lnTo>
                  <a:pt x="1007650" y="0"/>
                </a:lnTo>
                <a:lnTo>
                  <a:pt x="1007650" y="952687"/>
                </a:lnTo>
                <a:lnTo>
                  <a:pt x="0" y="952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50"/>
          <p:cNvSpPr/>
          <p:nvPr/>
        </p:nvSpPr>
        <p:spPr>
          <a:xfrm>
            <a:off x="6423861" y="2458339"/>
            <a:ext cx="473478" cy="489215"/>
          </a:xfrm>
          <a:custGeom>
            <a:rect b="b" l="l" r="r" t="t"/>
            <a:pathLst>
              <a:path extrusionOk="0" h="978431" w="849287">
                <a:moveTo>
                  <a:pt x="0" y="0"/>
                </a:moveTo>
                <a:lnTo>
                  <a:pt x="849287" y="0"/>
                </a:lnTo>
                <a:lnTo>
                  <a:pt x="849287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50"/>
          <p:cNvGrpSpPr/>
          <p:nvPr/>
        </p:nvGrpSpPr>
        <p:grpSpPr>
          <a:xfrm>
            <a:off x="1219350" y="1834098"/>
            <a:ext cx="2679379" cy="436327"/>
            <a:chOff x="0" y="-47625"/>
            <a:chExt cx="1264037" cy="229827"/>
          </a:xfrm>
        </p:grpSpPr>
        <p:sp>
          <p:nvSpPr>
            <p:cNvPr id="1171" name="Google Shape;1171;p50"/>
            <p:cNvSpPr/>
            <p:nvPr/>
          </p:nvSpPr>
          <p:spPr>
            <a:xfrm>
              <a:off x="0" y="0"/>
              <a:ext cx="1264037" cy="182202"/>
            </a:xfrm>
            <a:custGeom>
              <a:rect b="b" l="l" r="r" t="t"/>
              <a:pathLst>
                <a:path extrusionOk="0"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0"/>
            <p:cNvSpPr txBox="1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3" name="Google Shape;1173;p50"/>
          <p:cNvSpPr txBox="1"/>
          <p:nvPr/>
        </p:nvSpPr>
        <p:spPr>
          <a:xfrm>
            <a:off x="1429031" y="893545"/>
            <a:ext cx="45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아쉬웠던 점 및 개선사항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50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50"/>
          <p:cNvSpPr txBox="1"/>
          <p:nvPr/>
        </p:nvSpPr>
        <p:spPr>
          <a:xfrm>
            <a:off x="1530146" y="1967599"/>
            <a:ext cx="205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-US" sz="1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아쉬웠던 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50"/>
          <p:cNvSpPr txBox="1"/>
          <p:nvPr/>
        </p:nvSpPr>
        <p:spPr>
          <a:xfrm>
            <a:off x="1333312" y="3253379"/>
            <a:ext cx="2451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25"/>
              <a:buFont typeface="Arial"/>
              <a:buChar char="•"/>
            </a:pPr>
            <a:r>
              <a:rPr b="1" i="0" lang="en-US" sz="7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초기, 단단하지 못했던 계획 및 문서화</a:t>
            </a:r>
            <a:endParaRPr b="1" i="0" sz="7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25"/>
              <a:buFont typeface="Arial"/>
              <a:buChar char="•"/>
            </a:pPr>
            <a:r>
              <a:rPr b="1" i="0" lang="en-US" sz="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인원 역할 분배에 대한 아쉬움</a:t>
            </a:r>
            <a:endParaRPr b="1" i="0" sz="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Char char="•"/>
            </a:pPr>
            <a:r>
              <a:rPr b="1" i="0" lang="en-US" sz="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전문 인원(회계)의 부재 및 이에 대한 해결 과정</a:t>
            </a:r>
            <a:endParaRPr b="1" i="0" sz="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7" name="Google Shape;1177;p50"/>
          <p:cNvGrpSpPr/>
          <p:nvPr/>
        </p:nvGrpSpPr>
        <p:grpSpPr>
          <a:xfrm>
            <a:off x="5321238" y="1834098"/>
            <a:ext cx="2679379" cy="436327"/>
            <a:chOff x="0" y="-47625"/>
            <a:chExt cx="1264037" cy="229827"/>
          </a:xfrm>
        </p:grpSpPr>
        <p:sp>
          <p:nvSpPr>
            <p:cNvPr id="1178" name="Google Shape;1178;p50"/>
            <p:cNvSpPr/>
            <p:nvPr/>
          </p:nvSpPr>
          <p:spPr>
            <a:xfrm>
              <a:off x="0" y="0"/>
              <a:ext cx="1264037" cy="182202"/>
            </a:xfrm>
            <a:custGeom>
              <a:rect b="b" l="l" r="r" t="t"/>
              <a:pathLst>
                <a:path extrusionOk="0"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0"/>
            <p:cNvSpPr txBox="1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50"/>
          <p:cNvSpPr txBox="1"/>
          <p:nvPr/>
        </p:nvSpPr>
        <p:spPr>
          <a:xfrm>
            <a:off x="5652402" y="1967599"/>
            <a:ext cx="201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-US" sz="1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향후 개선사항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50"/>
          <p:cNvSpPr txBox="1"/>
          <p:nvPr/>
        </p:nvSpPr>
        <p:spPr>
          <a:xfrm>
            <a:off x="5399196" y="3222892"/>
            <a:ext cx="2523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75"/>
              <a:buFont typeface="Arial"/>
              <a:buChar char="•"/>
            </a:pPr>
            <a:r>
              <a:rPr b="1" i="0" lang="en-US" sz="8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초기에 자세한 계획 설립 및 공유를 위한 문서화</a:t>
            </a:r>
            <a:endParaRPr b="1" i="0" sz="8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75"/>
              <a:buFont typeface="Arial"/>
              <a:buChar char="•"/>
            </a:pPr>
            <a:r>
              <a:rPr b="1" i="0" lang="en-US" sz="8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개인의 역량 확인 및 이에 따른 분배</a:t>
            </a:r>
            <a:endParaRPr b="1" i="0" sz="8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75"/>
              <a:buFont typeface="Arial"/>
              <a:buChar char="•"/>
            </a:pPr>
            <a:r>
              <a:rPr b="1" i="0" lang="en-US" sz="8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자문 요청 및 해당 부분에 대한 추가적인 학습</a:t>
            </a:r>
            <a:endParaRPr b="1" i="0" sz="8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51"/>
          <p:cNvGrpSpPr/>
          <p:nvPr/>
        </p:nvGrpSpPr>
        <p:grpSpPr>
          <a:xfrm>
            <a:off x="281151" y="181800"/>
            <a:ext cx="8581697" cy="4686673"/>
            <a:chOff x="0" y="-241102"/>
            <a:chExt cx="22884525" cy="12497794"/>
          </a:xfrm>
        </p:grpSpPr>
        <p:grpSp>
          <p:nvGrpSpPr>
            <p:cNvPr id="1187" name="Google Shape;1187;p5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188" name="Google Shape;1188;p5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5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0" name="Google Shape;1190;p5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191" name="Google Shape;1191;p5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5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93" name="Google Shape;1193;p5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4" name="Google Shape;1194;p51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5" name="Google Shape;1195;p51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p51"/>
            <p:cNvCxnSpPr/>
            <p:nvPr/>
          </p:nvCxnSpPr>
          <p:spPr>
            <a:xfrm flipH="1" rot="10800000">
              <a:off x="22402263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7" name="Google Shape;1197;p51"/>
          <p:cNvSpPr txBox="1"/>
          <p:nvPr/>
        </p:nvSpPr>
        <p:spPr>
          <a:xfrm>
            <a:off x="1448697" y="844388"/>
            <a:ext cx="47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51"/>
          <p:cNvSpPr txBox="1"/>
          <p:nvPr/>
        </p:nvSpPr>
        <p:spPr>
          <a:xfrm>
            <a:off x="935260" y="1588015"/>
            <a:ext cx="171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새로운 기술 스택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51"/>
          <p:cNvSpPr txBox="1"/>
          <p:nvPr/>
        </p:nvSpPr>
        <p:spPr>
          <a:xfrm>
            <a:off x="966086" y="2085336"/>
            <a:ext cx="16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테넌시와 SSE는 이번 프로젝트를 통해 새롭게 접한 기술로, 다양한 자료와 코드를 참고하며 스스로 학습하는 방법을 익힐 수 있었습니다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51"/>
          <p:cNvSpPr txBox="1"/>
          <p:nvPr/>
        </p:nvSpPr>
        <p:spPr>
          <a:xfrm>
            <a:off x="2854420" y="1606015"/>
            <a:ext cx="15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팀원들과의 협력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51"/>
          <p:cNvSpPr txBox="1"/>
          <p:nvPr/>
        </p:nvSpPr>
        <p:spPr>
          <a:xfrm>
            <a:off x="4763038" y="1588013"/>
            <a:ext cx="202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돌발 상황의 대처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51"/>
          <p:cNvSpPr txBox="1"/>
          <p:nvPr/>
        </p:nvSpPr>
        <p:spPr>
          <a:xfrm>
            <a:off x="6666524" y="1606013"/>
            <a:ext cx="143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문제 해결 방법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51"/>
          <p:cNvSpPr txBox="1"/>
          <p:nvPr/>
        </p:nvSpPr>
        <p:spPr>
          <a:xfrm>
            <a:off x="6666530" y="2085338"/>
            <a:ext cx="1671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새로운 기술을 적용하는 과정에서 여러 에러와 충돌을 겪었지만, 전체 코드를 재검토하고 에러 로그를 분석하면서 문제 해결 능력이 크게 향상되었습니다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51"/>
          <p:cNvSpPr txBox="1"/>
          <p:nvPr/>
        </p:nvSpPr>
        <p:spPr>
          <a:xfrm>
            <a:off x="2854421" y="2072180"/>
            <a:ext cx="16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팀원들과의 협력과 역할 분담의 중요성을 깨달았으며, 소통을 통해 팀워크가 향상되었습니다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51"/>
          <p:cNvSpPr txBox="1"/>
          <p:nvPr/>
        </p:nvSpPr>
        <p:spPr>
          <a:xfrm>
            <a:off x="4763032" y="2085338"/>
            <a:ext cx="155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진행 중에는 예기치 못한 상황이 자주 발생했지만, 이를 통해 유연하게 계획을 수정하고 문제를 해결하는 경험을 할 수 있었습니다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51"/>
          <p:cNvSpPr txBox="1"/>
          <p:nvPr/>
        </p:nvSpPr>
        <p:spPr>
          <a:xfrm>
            <a:off x="1429024" y="893550"/>
            <a:ext cx="18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배운점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51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8" name="Google Shape;1208;p51"/>
          <p:cNvCxnSpPr/>
          <p:nvPr/>
        </p:nvCxnSpPr>
        <p:spPr>
          <a:xfrm>
            <a:off x="966084" y="1907537"/>
            <a:ext cx="7203300" cy="180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6"/>
          <p:cNvGrpSpPr/>
          <p:nvPr/>
        </p:nvGrpSpPr>
        <p:grpSpPr>
          <a:xfrm>
            <a:off x="281217" y="182548"/>
            <a:ext cx="8581566" cy="4686568"/>
            <a:chOff x="0" y="-241102"/>
            <a:chExt cx="22884176" cy="12497515"/>
          </a:xfrm>
        </p:grpSpPr>
        <p:grpSp>
          <p:nvGrpSpPr>
            <p:cNvPr id="186" name="Google Shape;186;p16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6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6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2" name="Google Shape;192;p16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16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16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16"/>
            <p:cNvCxnSpPr/>
            <p:nvPr/>
          </p:nvCxnSpPr>
          <p:spPr>
            <a:xfrm flipH="1" rot="10800000">
              <a:off x="22402264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6" name="Google Shape;196;p16"/>
          <p:cNvGrpSpPr/>
          <p:nvPr/>
        </p:nvGrpSpPr>
        <p:grpSpPr>
          <a:xfrm>
            <a:off x="462322" y="2738416"/>
            <a:ext cx="8211702" cy="1949600"/>
            <a:chOff x="0" y="-47625"/>
            <a:chExt cx="4325363" cy="1026916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4325363" cy="979291"/>
            </a:xfrm>
            <a:custGeom>
              <a:rect b="b" l="l" r="r" t="t"/>
              <a:pathLst>
                <a:path extrusionOk="0" h="979291" w="4325363">
                  <a:moveTo>
                    <a:pt x="0" y="0"/>
                  </a:moveTo>
                  <a:lnTo>
                    <a:pt x="4325363" y="0"/>
                  </a:lnTo>
                  <a:lnTo>
                    <a:pt x="4325363" y="979291"/>
                  </a:lnTo>
                  <a:lnTo>
                    <a:pt x="0" y="979291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0" y="-47625"/>
              <a:ext cx="4325363" cy="1026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1429031" y="893545"/>
            <a:ext cx="26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1529038" y="3153638"/>
            <a:ext cx="122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유원상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1493790" y="3473707"/>
            <a:ext cx="132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리더</a:t>
            </a:r>
            <a:endParaRPr b="0" i="0" sz="10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1418" y="3465426"/>
            <a:ext cx="132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b="0" i="0" sz="10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717016" y="3465420"/>
            <a:ext cx="132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b="0" i="0" sz="10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6322608" y="3454451"/>
            <a:ext cx="132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b="0" i="0" sz="10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1363" y="3138400"/>
            <a:ext cx="132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김민수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4752263" y="3138400"/>
            <a:ext cx="122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김세현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6362975" y="3138400"/>
            <a:ext cx="122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김재이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1448113" y="3739938"/>
            <a:ext cx="1419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판매/ 구매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수익/지출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결재 기능, 실시간 알람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배포 작업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084375" y="3738750"/>
            <a:ext cx="1381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생산/제조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전체적인 프론트 디자인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결재 기능 검수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유저 플로우 제작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4892963" y="3770538"/>
            <a:ext cx="975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인사 관리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개인 정보 암호화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발표 ppt 제작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6242226" y="3766800"/>
            <a:ext cx="1462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재고 및 입출고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대시보드 제작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로그인 및 마이페이지 기능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와이어 프레임 제작</a:t>
            </a:r>
            <a:endParaRPr b="0" i="0" sz="900" u="none" cap="none" strike="noStrik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52"/>
          <p:cNvGrpSpPr/>
          <p:nvPr/>
        </p:nvGrpSpPr>
        <p:grpSpPr>
          <a:xfrm>
            <a:off x="281151" y="181800"/>
            <a:ext cx="8581697" cy="4686673"/>
            <a:chOff x="0" y="-241102"/>
            <a:chExt cx="22884525" cy="12497794"/>
          </a:xfrm>
        </p:grpSpPr>
        <p:grpSp>
          <p:nvGrpSpPr>
            <p:cNvPr id="1214" name="Google Shape;1214;p5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15" name="Google Shape;1215;p5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5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5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18" name="Google Shape;1218;p5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5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20" name="Google Shape;1220;p5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1" name="Google Shape;1221;p52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2" name="Google Shape;1222;p52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3" name="Google Shape;1223;p52"/>
            <p:cNvCxnSpPr/>
            <p:nvPr/>
          </p:nvCxnSpPr>
          <p:spPr>
            <a:xfrm flipH="1" rot="10800000">
              <a:off x="22402263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4" name="Google Shape;1224;p52"/>
          <p:cNvSpPr txBox="1"/>
          <p:nvPr/>
        </p:nvSpPr>
        <p:spPr>
          <a:xfrm>
            <a:off x="1448699" y="844388"/>
            <a:ext cx="292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52"/>
          <p:cNvSpPr txBox="1"/>
          <p:nvPr/>
        </p:nvSpPr>
        <p:spPr>
          <a:xfrm>
            <a:off x="857446" y="1606015"/>
            <a:ext cx="180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다양한 로그인 및 인증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52"/>
          <p:cNvSpPr txBox="1"/>
          <p:nvPr/>
        </p:nvSpPr>
        <p:spPr>
          <a:xfrm>
            <a:off x="907725" y="2121338"/>
            <a:ext cx="177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현재는 아이디와 비밀번호를 확인하는 방식만 지원하지만, 추후에는 다양한 로그인 및 회원가입 방식을 추가할 예정입니다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52"/>
          <p:cNvSpPr txBox="1"/>
          <p:nvPr/>
        </p:nvSpPr>
        <p:spPr>
          <a:xfrm>
            <a:off x="2854420" y="1606015"/>
            <a:ext cx="15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재무/회계의 고도화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52"/>
          <p:cNvSpPr txBox="1"/>
          <p:nvPr/>
        </p:nvSpPr>
        <p:spPr>
          <a:xfrm>
            <a:off x="4717813" y="1632469"/>
            <a:ext cx="1882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75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대시보드의 다양화</a:t>
            </a:r>
            <a:endParaRPr b="1" i="0" sz="1375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2"/>
          <p:cNvSpPr txBox="1"/>
          <p:nvPr/>
        </p:nvSpPr>
        <p:spPr>
          <a:xfrm>
            <a:off x="6547562" y="1606013"/>
            <a:ext cx="143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다양한 포맷 지원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2"/>
          <p:cNvSpPr txBox="1"/>
          <p:nvPr/>
        </p:nvSpPr>
        <p:spPr>
          <a:xfrm>
            <a:off x="6547563" y="2121338"/>
            <a:ext cx="179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회사의 데이터는 현재 DB에만 저장되고 있으나, 앞으로는 엑셀 등 다양한 포맷으로 데이터를 저장하고 활용할 수 있도록 확장할 계획입니다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52"/>
          <p:cNvSpPr txBox="1"/>
          <p:nvPr/>
        </p:nvSpPr>
        <p:spPr>
          <a:xfrm>
            <a:off x="2854420" y="2121338"/>
            <a:ext cx="1744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재무/회계 분야의 전문 인력이 부족하고, 제한된 시간으로 인해 관련 기능을 충분히 구현하지 못했습니다. 앞으로 해당 분야를 공부하여 더 다양한 기능과 계산을 제공할 예정입니다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52"/>
          <p:cNvSpPr txBox="1"/>
          <p:nvPr/>
        </p:nvSpPr>
        <p:spPr>
          <a:xfrm>
            <a:off x="4717807" y="2121338"/>
            <a:ext cx="174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대시보드는 재무/회계 데이터만 표시하지만, 앞으로는 회사의 다양한 데이터를 폭넓게 지원하는 대시보드를 추가할 계획입니다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2"/>
          <p:cNvSpPr txBox="1"/>
          <p:nvPr/>
        </p:nvSpPr>
        <p:spPr>
          <a:xfrm>
            <a:off x="1429026" y="893550"/>
            <a:ext cx="35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향후 계획(고도화)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52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5" name="Google Shape;1235;p52"/>
          <p:cNvCxnSpPr/>
          <p:nvPr/>
        </p:nvCxnSpPr>
        <p:spPr>
          <a:xfrm>
            <a:off x="839171" y="1966950"/>
            <a:ext cx="7465800" cy="900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53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1241" name="Google Shape;1241;p5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42" name="Google Shape;1242;p5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5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5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45" name="Google Shape;1245;p5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5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47" name="Google Shape;1247;p5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8" name="Google Shape;1248;p5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9" name="Google Shape;1249;p53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0" name="Google Shape;1250;p53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51" name="Google Shape;1251;p53"/>
          <p:cNvSpPr txBox="1"/>
          <p:nvPr/>
        </p:nvSpPr>
        <p:spPr>
          <a:xfrm>
            <a:off x="1429023" y="893550"/>
            <a:ext cx="41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소감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53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53"/>
          <p:cNvSpPr txBox="1"/>
          <p:nvPr/>
        </p:nvSpPr>
        <p:spPr>
          <a:xfrm>
            <a:off x="1429025" y="1853311"/>
            <a:ext cx="305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254" name="Google Shape;12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513" y="1580500"/>
            <a:ext cx="2686051" cy="1398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55" name="Google Shape;12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438" y="1580500"/>
            <a:ext cx="2686051" cy="1398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56" name="Google Shape;125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513" y="3122359"/>
            <a:ext cx="2686051" cy="1398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57" name="Google Shape;125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38" y="3122359"/>
            <a:ext cx="2686051" cy="1398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58" name="Google Shape;125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2138" y="1580500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53"/>
          <p:cNvSpPr txBox="1"/>
          <p:nvPr/>
        </p:nvSpPr>
        <p:spPr>
          <a:xfrm>
            <a:off x="2171700" y="1587643"/>
            <a:ext cx="776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유원상</a:t>
            </a:r>
            <a:r>
              <a:rPr b="0" i="0" lang="en-US" sz="6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Leader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260" name="Google Shape;126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1063" y="1580500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53"/>
          <p:cNvSpPr txBox="1"/>
          <p:nvPr/>
        </p:nvSpPr>
        <p:spPr>
          <a:xfrm>
            <a:off x="5000625" y="1587643"/>
            <a:ext cx="79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김민수</a:t>
            </a:r>
            <a:r>
              <a:rPr b="0" i="0" lang="en-US" sz="6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53"/>
          <p:cNvSpPr txBox="1"/>
          <p:nvPr/>
        </p:nvSpPr>
        <p:spPr>
          <a:xfrm>
            <a:off x="4738687" y="2043873"/>
            <a:ext cx="2438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"/>
              <a:buFont typeface="Arial"/>
              <a:buNone/>
            </a:pPr>
            <a:r>
              <a:rPr b="0" i="0" lang="en-US" sz="6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"기획부터 배포까지 프로젝트의 전 과정을 경험하며 단순히 기능 구현을 넘어 시스템의 전체적인 흐름과 안정성을 고민하는 개발자로 성장할 수 있었습니다. 또한 5주라는 시간 동안 팀원들과 소통하고 문제를 해결해 나가는 과정에서 협업의 중요성을 느꼈습니다. 이번 프로젝트 경험은 앞으로의 개발에 중요한 자산이 될 것이라 생각합니다."</a:t>
            </a:r>
            <a:endParaRPr b="0" i="0" sz="637" u="none" cap="none" strike="noStrik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image.png" id="1263" name="Google Shape;126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2138" y="3122359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53"/>
          <p:cNvSpPr txBox="1"/>
          <p:nvPr/>
        </p:nvSpPr>
        <p:spPr>
          <a:xfrm>
            <a:off x="2171700" y="3129503"/>
            <a:ext cx="83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김세현</a:t>
            </a:r>
            <a:r>
              <a:rPr b="0" i="0" lang="en-US" sz="6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64748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5" name="Google Shape;1265;p53"/>
          <p:cNvSpPr txBox="1"/>
          <p:nvPr/>
        </p:nvSpPr>
        <p:spPr>
          <a:xfrm>
            <a:off x="1962675" y="3665284"/>
            <a:ext cx="2438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"/>
              <a:buFont typeface="Arial"/>
              <a:buNone/>
            </a:pPr>
            <a:r>
              <a:rPr b="0" i="0" lang="en-US" sz="637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"기획,개발,배포의 전 과정을 경험할 수 있었습니다. 요구사항 분석부터 API구현, 배포까지 진행하면서 코드를 작성하는 것을 넘어서 시스템 전체를 이해하고 팀원들과 협업하는 방법을 배웠습니다. "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266" name="Google Shape;126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1063" y="3122359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53"/>
          <p:cNvSpPr txBox="1"/>
          <p:nvPr/>
        </p:nvSpPr>
        <p:spPr>
          <a:xfrm>
            <a:off x="5000625" y="3129500"/>
            <a:ext cx="102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김재이</a:t>
            </a:r>
            <a:r>
              <a:rPr b="0" i="0" lang="en-US" sz="6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8" name="Google Shape;1268;p53"/>
          <p:cNvSpPr txBox="1"/>
          <p:nvPr/>
        </p:nvSpPr>
        <p:spPr>
          <a:xfrm>
            <a:off x="4767263" y="3665284"/>
            <a:ext cx="24384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8"/>
              <a:buFont typeface="Arial"/>
              <a:buNone/>
            </a:pPr>
            <a:r>
              <a:rPr b="0" i="0" lang="en-US" sz="625" u="none" cap="none" strike="noStrik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b="0" i="0" lang="en-US" sz="625" u="none" cap="none" strike="noStrike">
                <a:solidFill>
                  <a:srgbClr val="1D1C1D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기획 단계에서는 구현 방식이 막막했지만 AI활용과 조원들의 도움으로 기능을 완성할 수 있었습니다. 협업을 통해 다양한 접근을 배우고, 오류를 직접 해결하며 코드 이해도와 문제 해결 능력까지 향상된 의미 있는 경험이었습니다.</a:t>
            </a:r>
            <a:r>
              <a:rPr b="0" i="0" lang="en-US" sz="625" u="none" cap="none" strike="noStrik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endParaRPr b="0" i="0" sz="625" u="none" cap="none" strike="noStrik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image.png" id="1269" name="Google Shape;126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1193" y="1642413"/>
            <a:ext cx="10001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0" name="Google Shape;1270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8688" y="1642413"/>
            <a:ext cx="1428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1" name="Google Shape;1271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9763" y="3184272"/>
            <a:ext cx="1428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2" name="Google Shape;1272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60119" y="3184272"/>
            <a:ext cx="100012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53"/>
          <p:cNvSpPr txBox="1"/>
          <p:nvPr/>
        </p:nvSpPr>
        <p:spPr>
          <a:xfrm>
            <a:off x="1962675" y="2063896"/>
            <a:ext cx="24384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b="0" i="0" lang="en-US" sz="637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주제의 선택부터 기획, 개발, 배포, 유지보수 등 긴 호흡의 장기 프로젝트는 이번이 처음이고, 프로젝트 리더로서 많이 부족했다고 느끼지만 다른 팀원들이 열심해 해줘서 여기까지 올 수 있었습니다. 이번 기회에 실력 향상, 협업 과정 등 많은 것을 배워갈 수 있는 귀중한 경험을 했습니다</a:t>
            </a:r>
            <a:r>
              <a:rPr b="0" i="0" lang="en-US" sz="7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."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54"/>
          <p:cNvGrpSpPr/>
          <p:nvPr/>
        </p:nvGrpSpPr>
        <p:grpSpPr>
          <a:xfrm>
            <a:off x="281217" y="182548"/>
            <a:ext cx="8581566" cy="4686568"/>
            <a:chOff x="0" y="-241102"/>
            <a:chExt cx="22884177" cy="12497515"/>
          </a:xfrm>
        </p:grpSpPr>
        <p:grpSp>
          <p:nvGrpSpPr>
            <p:cNvPr id="1279" name="Google Shape;1279;p54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280" name="Google Shape;1280;p5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54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54"/>
            <p:cNvGrpSpPr/>
            <p:nvPr/>
          </p:nvGrpSpPr>
          <p:grpSpPr>
            <a:xfrm>
              <a:off x="191091" y="-53915"/>
              <a:ext cx="22501995" cy="12126934"/>
              <a:chOff x="0" y="-47625"/>
              <a:chExt cx="4444838" cy="2395444"/>
            </a:xfrm>
          </p:grpSpPr>
          <p:sp>
            <p:nvSpPr>
              <p:cNvPr id="1283" name="Google Shape;1283;p5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54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85" name="Google Shape;1285;p54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6" name="Google Shape;1286;p54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7" name="Google Shape;1287;p54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8" name="Google Shape;1288;p54"/>
            <p:cNvCxnSpPr/>
            <p:nvPr/>
          </p:nvCxnSpPr>
          <p:spPr>
            <a:xfrm flipH="1" rot="10800000">
              <a:off x="22402263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9" name="Google Shape;1289;p54"/>
          <p:cNvSpPr txBox="1"/>
          <p:nvPr/>
        </p:nvSpPr>
        <p:spPr>
          <a:xfrm>
            <a:off x="907725" y="918945"/>
            <a:ext cx="490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54"/>
          <p:cNvCxnSpPr/>
          <p:nvPr/>
        </p:nvCxnSpPr>
        <p:spPr>
          <a:xfrm>
            <a:off x="3184042" y="3598532"/>
            <a:ext cx="2777100" cy="0"/>
          </a:xfrm>
          <a:prstGeom prst="straightConnector1">
            <a:avLst/>
          </a:prstGeom>
          <a:noFill/>
          <a:ln cap="flat" cmpd="sng" w="38100">
            <a:solidFill>
              <a:srgbClr val="D0D9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54"/>
          <p:cNvSpPr/>
          <p:nvPr/>
        </p:nvSpPr>
        <p:spPr>
          <a:xfrm>
            <a:off x="2985441" y="1691842"/>
            <a:ext cx="1191327" cy="1089523"/>
          </a:xfrm>
          <a:custGeom>
            <a:rect b="b" l="l" r="r" t="t"/>
            <a:pathLst>
              <a:path extrusionOk="0" h="2179045" w="2382654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54"/>
          <p:cNvSpPr txBox="1"/>
          <p:nvPr/>
        </p:nvSpPr>
        <p:spPr>
          <a:xfrm>
            <a:off x="2620361" y="3339198"/>
            <a:ext cx="3904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내용 중 궁금한 사항은 질문해 주세요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54"/>
          <p:cNvSpPr/>
          <p:nvPr/>
        </p:nvSpPr>
        <p:spPr>
          <a:xfrm>
            <a:off x="3976961" y="1691842"/>
            <a:ext cx="1191327" cy="1089523"/>
          </a:xfrm>
          <a:custGeom>
            <a:rect b="b" l="l" r="r" t="t"/>
            <a:pathLst>
              <a:path extrusionOk="0" h="2179045" w="2382654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54"/>
          <p:cNvSpPr/>
          <p:nvPr/>
        </p:nvSpPr>
        <p:spPr>
          <a:xfrm>
            <a:off x="4968482" y="1691842"/>
            <a:ext cx="1191327" cy="1089523"/>
          </a:xfrm>
          <a:custGeom>
            <a:rect b="b" l="l" r="r" t="t"/>
            <a:pathLst>
              <a:path extrusionOk="0" h="2179045" w="2382654">
                <a:moveTo>
                  <a:pt x="0" y="0"/>
                </a:moveTo>
                <a:lnTo>
                  <a:pt x="2382653" y="0"/>
                </a:lnTo>
                <a:lnTo>
                  <a:pt x="2382653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54"/>
          <p:cNvSpPr txBox="1"/>
          <p:nvPr/>
        </p:nvSpPr>
        <p:spPr>
          <a:xfrm>
            <a:off x="3357053" y="1797343"/>
            <a:ext cx="44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54"/>
          <p:cNvSpPr txBox="1"/>
          <p:nvPr/>
        </p:nvSpPr>
        <p:spPr>
          <a:xfrm>
            <a:off x="4351502" y="1797343"/>
            <a:ext cx="44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54"/>
          <p:cNvSpPr txBox="1"/>
          <p:nvPr/>
        </p:nvSpPr>
        <p:spPr>
          <a:xfrm>
            <a:off x="5391245" y="1797343"/>
            <a:ext cx="3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" name="Google Shape;1302;p55"/>
          <p:cNvGrpSpPr/>
          <p:nvPr/>
        </p:nvGrpSpPr>
        <p:grpSpPr>
          <a:xfrm>
            <a:off x="281217" y="182548"/>
            <a:ext cx="8581566" cy="4686568"/>
            <a:chOff x="0" y="-241102"/>
            <a:chExt cx="22884177" cy="12497515"/>
          </a:xfrm>
        </p:grpSpPr>
        <p:grpSp>
          <p:nvGrpSpPr>
            <p:cNvPr id="1303" name="Google Shape;1303;p55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304" name="Google Shape;1304;p5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55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55"/>
            <p:cNvGrpSpPr/>
            <p:nvPr/>
          </p:nvGrpSpPr>
          <p:grpSpPr>
            <a:xfrm>
              <a:off x="191091" y="-53915"/>
              <a:ext cx="22501995" cy="12126934"/>
              <a:chOff x="0" y="-47625"/>
              <a:chExt cx="4444838" cy="2395444"/>
            </a:xfrm>
          </p:grpSpPr>
          <p:sp>
            <p:nvSpPr>
              <p:cNvPr id="1307" name="Google Shape;1307;p5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55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09" name="Google Shape;1309;p55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0" name="Google Shape;1310;p55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1" name="Google Shape;1311;p55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2" name="Google Shape;1312;p55"/>
            <p:cNvCxnSpPr/>
            <p:nvPr/>
          </p:nvCxnSpPr>
          <p:spPr>
            <a:xfrm flipH="1" rot="10800000">
              <a:off x="22402263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3" name="Google Shape;1313;p55"/>
          <p:cNvSpPr/>
          <p:nvPr/>
        </p:nvSpPr>
        <p:spPr>
          <a:xfrm rot="310108">
            <a:off x="6677779" y="3197650"/>
            <a:ext cx="1420899" cy="1374397"/>
          </a:xfrm>
          <a:custGeom>
            <a:rect b="b" l="l" r="r" t="t"/>
            <a:pathLst>
              <a:path extrusionOk="0" h="2751374" w="2844466">
                <a:moveTo>
                  <a:pt x="0" y="0"/>
                </a:moveTo>
                <a:lnTo>
                  <a:pt x="2844466" y="0"/>
                </a:lnTo>
                <a:lnTo>
                  <a:pt x="2844466" y="2751374"/>
                </a:lnTo>
                <a:lnTo>
                  <a:pt x="0" y="2751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55"/>
          <p:cNvSpPr txBox="1"/>
          <p:nvPr/>
        </p:nvSpPr>
        <p:spPr>
          <a:xfrm>
            <a:off x="1049070" y="1955090"/>
            <a:ext cx="320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4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55"/>
          <p:cNvSpPr txBox="1"/>
          <p:nvPr/>
        </p:nvSpPr>
        <p:spPr>
          <a:xfrm>
            <a:off x="1049075" y="2580869"/>
            <a:ext cx="3200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0" i="0" lang="en-US" sz="3350" u="none" cap="none" strike="noStrike">
                <a:solidFill>
                  <a:srgbClr val="C0C0B8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7"/>
          <p:cNvGrpSpPr/>
          <p:nvPr/>
        </p:nvGrpSpPr>
        <p:grpSpPr>
          <a:xfrm>
            <a:off x="281217" y="182549"/>
            <a:ext cx="8581566" cy="4686567"/>
            <a:chOff x="0" y="-241100"/>
            <a:chExt cx="22884176" cy="12497513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0" y="-241100"/>
              <a:ext cx="22884176" cy="12497513"/>
              <a:chOff x="0" y="-47625"/>
              <a:chExt cx="4520331" cy="2468645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7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7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222" name="Google Shape;222;p1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7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4" name="Google Shape;224;p17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17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17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17"/>
            <p:cNvCxnSpPr/>
            <p:nvPr/>
          </p:nvCxnSpPr>
          <p:spPr>
            <a:xfrm flipH="1" rot="10800000">
              <a:off x="22402264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8" name="Google Shape;228;p17"/>
          <p:cNvGrpSpPr/>
          <p:nvPr/>
        </p:nvGrpSpPr>
        <p:grpSpPr>
          <a:xfrm>
            <a:off x="1404559" y="3117027"/>
            <a:ext cx="906407" cy="950816"/>
            <a:chOff x="0" y="-47625"/>
            <a:chExt cx="742409" cy="83106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742409" cy="783435"/>
            </a:xfrm>
            <a:custGeom>
              <a:rect b="b" l="l" r="r" t="t"/>
              <a:pathLst>
                <a:path extrusionOk="0" h="783435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83435"/>
                  </a:lnTo>
                  <a:lnTo>
                    <a:pt x="0" y="783435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0" y="-47625"/>
              <a:ext cx="742409" cy="831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1404559" y="1953368"/>
            <a:ext cx="906407" cy="971504"/>
            <a:chOff x="0" y="-47625"/>
            <a:chExt cx="742409" cy="795728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742409" cy="748103"/>
            </a:xfrm>
            <a:custGeom>
              <a:rect b="b" l="l" r="r" t="t"/>
              <a:pathLst>
                <a:path extrusionOk="0"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0" y="-47625"/>
              <a:ext cx="742409" cy="79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00" lIns="21300" spcFirstLastPara="1" rIns="21300" wrap="square" tIns="213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6929236" y="3218618"/>
            <a:ext cx="1530163" cy="1410533"/>
          </a:xfrm>
          <a:custGeom>
            <a:rect b="b" l="l" r="r" t="t"/>
            <a:pathLst>
              <a:path extrusionOk="0" h="2821065" w="3060327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1429031" y="893545"/>
            <a:ext cx="26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1421389" y="2346064"/>
            <a:ext cx="88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-US" sz="14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1" i="0" sz="14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2485581" y="2354319"/>
            <a:ext cx="37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컨테이너 기반 커스터마이징 전자결재 시스템</a:t>
            </a:r>
            <a:endParaRPr b="1" i="0" sz="139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7"/>
          <p:cNvSpPr txBox="1"/>
          <p:nvPr/>
        </p:nvSpPr>
        <p:spPr>
          <a:xfrm>
            <a:off x="2400863" y="3288463"/>
            <a:ext cx="3713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결재가 필요한 사안을 기존의 서면으로 전하던 것을 네트워크를 통해 보다 빠른 결재의 제공과 과거의 기록 또한 데이터베이스에 보관 및 제공하는 것으로 생산성 향상</a:t>
            </a:r>
            <a:endParaRPr b="0" i="0" sz="115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7"/>
          <p:cNvCxnSpPr/>
          <p:nvPr/>
        </p:nvCxnSpPr>
        <p:spPr>
          <a:xfrm>
            <a:off x="1398821" y="2920075"/>
            <a:ext cx="47805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17"/>
          <p:cNvCxnSpPr/>
          <p:nvPr/>
        </p:nvCxnSpPr>
        <p:spPr>
          <a:xfrm>
            <a:off x="1398223" y="4067838"/>
            <a:ext cx="47745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17"/>
          <p:cNvSpPr txBox="1"/>
          <p:nvPr/>
        </p:nvSpPr>
        <p:spPr>
          <a:xfrm>
            <a:off x="1412994" y="3480907"/>
            <a:ext cx="88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-US" sz="14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endParaRPr b="1" i="0" sz="14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1126367" y="2545657"/>
            <a:ext cx="2363517" cy="1647645"/>
          </a:xfrm>
          <a:custGeom>
            <a:rect b="b" l="l" r="r" t="t"/>
            <a:pathLst>
              <a:path extrusionOk="0" h="868324" w="1245595">
                <a:moveTo>
                  <a:pt x="0" y="0"/>
                </a:moveTo>
                <a:lnTo>
                  <a:pt x="1245595" y="0"/>
                </a:lnTo>
                <a:lnTo>
                  <a:pt x="1245595" y="868324"/>
                </a:lnTo>
                <a:lnTo>
                  <a:pt x="0" y="868324"/>
                </a:lnTo>
                <a:close/>
              </a:path>
            </a:pathLst>
          </a:custGeom>
          <a:solidFill>
            <a:srgbClr val="D0D9C6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18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253" name="Google Shape;253;p1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5" name="Google Shape;255;p1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1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18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18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9" name="Google Shape;259;p18"/>
          <p:cNvSpPr txBox="1"/>
          <p:nvPr/>
        </p:nvSpPr>
        <p:spPr>
          <a:xfrm>
            <a:off x="5015463" y="1539675"/>
            <a:ext cx="3245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타겟 사용자</a:t>
            </a:r>
            <a:endParaRPr b="1" i="0" sz="17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ERP 시스템이 필요한 중소기업</a:t>
            </a:r>
            <a:endParaRPr b="1" i="0" sz="17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814619" y="1539675"/>
            <a:ext cx="4098225" cy="2653331"/>
          </a:xfrm>
          <a:custGeom>
            <a:rect b="b" l="l" r="r" t="t"/>
            <a:pathLst>
              <a:path extrusionOk="0" h="2239098" w="1684779">
                <a:moveTo>
                  <a:pt x="0" y="0"/>
                </a:moveTo>
                <a:lnTo>
                  <a:pt x="1684779" y="0"/>
                </a:lnTo>
                <a:lnTo>
                  <a:pt x="1684779" y="2239098"/>
                </a:lnTo>
                <a:lnTo>
                  <a:pt x="0" y="2239098"/>
                </a:lnTo>
                <a:close/>
              </a:path>
            </a:pathLst>
          </a:custGeom>
          <a:solidFill>
            <a:srgbClr val="E8EBE4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963" y="1712450"/>
            <a:ext cx="3833539" cy="1041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1429031" y="89354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목적 및 필요성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963" y="2969988"/>
            <a:ext cx="3833537" cy="107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0938" y="2534638"/>
            <a:ext cx="3252931" cy="16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9"/>
          <p:cNvGrpSpPr/>
          <p:nvPr/>
        </p:nvGrpSpPr>
        <p:grpSpPr>
          <a:xfrm>
            <a:off x="281217" y="182548"/>
            <a:ext cx="8581697" cy="4686673"/>
            <a:chOff x="0" y="-241102"/>
            <a:chExt cx="22884525" cy="12497794"/>
          </a:xfrm>
        </p:grpSpPr>
        <p:grpSp>
          <p:nvGrpSpPr>
            <p:cNvPr id="271" name="Google Shape;271;p1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1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7" name="Google Shape;277;p1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19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19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19"/>
            <p:cNvCxnSpPr/>
            <p:nvPr/>
          </p:nvCxnSpPr>
          <p:spPr>
            <a:xfrm flipH="1" rot="10800000">
              <a:off x="22402263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1" name="Google Shape;281;p19"/>
          <p:cNvGrpSpPr/>
          <p:nvPr/>
        </p:nvGrpSpPr>
        <p:grpSpPr>
          <a:xfrm>
            <a:off x="1007950" y="2131021"/>
            <a:ext cx="2790315" cy="2159134"/>
            <a:chOff x="0" y="-47625"/>
            <a:chExt cx="825000" cy="742200"/>
          </a:xfrm>
        </p:grpSpPr>
        <p:sp>
          <p:nvSpPr>
            <p:cNvPr id="282" name="Google Shape;282;p19"/>
            <p:cNvSpPr/>
            <p:nvPr/>
          </p:nvSpPr>
          <p:spPr>
            <a:xfrm>
              <a:off x="0" y="0"/>
              <a:ext cx="824888" cy="694490"/>
            </a:xfrm>
            <a:custGeom>
              <a:rect b="b" l="l" r="r" t="t"/>
              <a:pathLst>
                <a:path extrusionOk="0"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 txBox="1"/>
            <p:nvPr/>
          </p:nvSpPr>
          <p:spPr>
            <a:xfrm>
              <a:off x="0" y="-47625"/>
              <a:ext cx="8250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9"/>
          <p:cNvGrpSpPr/>
          <p:nvPr/>
        </p:nvGrpSpPr>
        <p:grpSpPr>
          <a:xfrm>
            <a:off x="5321239" y="2131021"/>
            <a:ext cx="2790315" cy="2159134"/>
            <a:chOff x="0" y="-47625"/>
            <a:chExt cx="825000" cy="742200"/>
          </a:xfrm>
        </p:grpSpPr>
        <p:sp>
          <p:nvSpPr>
            <p:cNvPr id="285" name="Google Shape;285;p19"/>
            <p:cNvSpPr/>
            <p:nvPr/>
          </p:nvSpPr>
          <p:spPr>
            <a:xfrm>
              <a:off x="0" y="0"/>
              <a:ext cx="824888" cy="694490"/>
            </a:xfrm>
            <a:custGeom>
              <a:rect b="b" l="l" r="r" t="t"/>
              <a:pathLst>
                <a:path extrusionOk="0"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 txBox="1"/>
            <p:nvPr/>
          </p:nvSpPr>
          <p:spPr>
            <a:xfrm>
              <a:off x="0" y="-47625"/>
              <a:ext cx="8250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9"/>
          <p:cNvSpPr/>
          <p:nvPr/>
        </p:nvSpPr>
        <p:spPr>
          <a:xfrm>
            <a:off x="4244263" y="2947552"/>
            <a:ext cx="731432" cy="461850"/>
          </a:xfrm>
          <a:custGeom>
            <a:rect b="b" l="l" r="r" t="t"/>
            <a:pathLst>
              <a:path extrusionOk="0"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2110045" y="2458337"/>
            <a:ext cx="584437" cy="476344"/>
          </a:xfrm>
          <a:custGeom>
            <a:rect b="b" l="l" r="r" t="t"/>
            <a:pathLst>
              <a:path extrusionOk="0" h="952687" w="1007650">
                <a:moveTo>
                  <a:pt x="0" y="0"/>
                </a:moveTo>
                <a:lnTo>
                  <a:pt x="1007650" y="0"/>
                </a:lnTo>
                <a:lnTo>
                  <a:pt x="1007650" y="952687"/>
                </a:lnTo>
                <a:lnTo>
                  <a:pt x="0" y="952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6469363" y="2458337"/>
            <a:ext cx="492586" cy="489215"/>
          </a:xfrm>
          <a:custGeom>
            <a:rect b="b" l="l" r="r" t="t"/>
            <a:pathLst>
              <a:path extrusionOk="0" h="978431" w="849287">
                <a:moveTo>
                  <a:pt x="0" y="0"/>
                </a:moveTo>
                <a:lnTo>
                  <a:pt x="849287" y="0"/>
                </a:lnTo>
                <a:lnTo>
                  <a:pt x="849287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9"/>
          <p:cNvGrpSpPr/>
          <p:nvPr/>
        </p:nvGrpSpPr>
        <p:grpSpPr>
          <a:xfrm>
            <a:off x="1007950" y="1834098"/>
            <a:ext cx="2789982" cy="436327"/>
            <a:chOff x="0" y="-47625"/>
            <a:chExt cx="1264037" cy="229827"/>
          </a:xfrm>
        </p:grpSpPr>
        <p:sp>
          <p:nvSpPr>
            <p:cNvPr id="291" name="Google Shape;291;p19"/>
            <p:cNvSpPr/>
            <p:nvPr/>
          </p:nvSpPr>
          <p:spPr>
            <a:xfrm>
              <a:off x="0" y="0"/>
              <a:ext cx="1264037" cy="182202"/>
            </a:xfrm>
            <a:custGeom>
              <a:rect b="b" l="l" r="r" t="t"/>
              <a:pathLst>
                <a:path extrusionOk="0"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 txBox="1"/>
            <p:nvPr/>
          </p:nvSpPr>
          <p:spPr>
            <a:xfrm>
              <a:off x="0" y="-47625"/>
              <a:ext cx="1263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9"/>
          <p:cNvSpPr txBox="1"/>
          <p:nvPr/>
        </p:nvSpPr>
        <p:spPr>
          <a:xfrm>
            <a:off x="1429031" y="893545"/>
            <a:ext cx="43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기존 문제점 및 개선사항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9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1331568" y="1967598"/>
            <a:ext cx="214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1111370" y="3122599"/>
            <a:ext cx="2583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0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시공간의 제약을 받는 서면 결재 관행</a:t>
            </a:r>
            <a:endParaRPr b="1" i="0" sz="7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0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부서 간 공유되지 않는 데이터 단절 및 파편화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5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반복적인 수기 입력으로 인한 잦은 데이터 오류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5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시스템 초기 구축에 소요되는 막대한 비용과 시간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19"/>
          <p:cNvGrpSpPr/>
          <p:nvPr/>
        </p:nvGrpSpPr>
        <p:grpSpPr>
          <a:xfrm>
            <a:off x="5321239" y="1834097"/>
            <a:ext cx="2789982" cy="436327"/>
            <a:chOff x="0" y="-47625"/>
            <a:chExt cx="1264037" cy="229827"/>
          </a:xfrm>
        </p:grpSpPr>
        <p:sp>
          <p:nvSpPr>
            <p:cNvPr id="298" name="Google Shape;298;p19"/>
            <p:cNvSpPr/>
            <p:nvPr/>
          </p:nvSpPr>
          <p:spPr>
            <a:xfrm>
              <a:off x="0" y="0"/>
              <a:ext cx="1264037" cy="182202"/>
            </a:xfrm>
            <a:custGeom>
              <a:rect b="b" l="l" r="r" t="t"/>
              <a:pathLst>
                <a:path extrusionOk="0"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9"/>
            <p:cNvSpPr txBox="1"/>
            <p:nvPr/>
          </p:nvSpPr>
          <p:spPr>
            <a:xfrm>
              <a:off x="0" y="-47625"/>
              <a:ext cx="1263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9"/>
          <p:cNvSpPr txBox="1"/>
          <p:nvPr/>
        </p:nvSpPr>
        <p:spPr>
          <a:xfrm>
            <a:off x="5665944" y="1967598"/>
            <a:ext cx="210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개선 사항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5395335" y="3121229"/>
            <a:ext cx="26415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0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시공간 제약 없는 웹 기반 자동화 전자결재 시스템</a:t>
            </a:r>
            <a:endParaRPr b="1" i="0" sz="7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01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0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핵심 업무(인사/재무/생산/영업) 데이터의 All-in-One 통합 관리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5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승인 즉시 DB에 업데이트하여 데이터 무결성 보장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347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50"/>
              <a:buFont typeface="Arial"/>
              <a:buChar char="•"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 비용을 절감하는 멀티 테넌시 기반 DB 자동 생성 기능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672" lvl="1" marL="226695" marR="0" rtl="0" algn="l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105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>
            <a:off x="281217" y="182549"/>
            <a:ext cx="8581566" cy="4686567"/>
            <a:chOff x="0" y="-241100"/>
            <a:chExt cx="22884176" cy="12497513"/>
          </a:xfrm>
        </p:grpSpPr>
        <p:grpSp>
          <p:nvGrpSpPr>
            <p:cNvPr id="308" name="Google Shape;308;p20"/>
            <p:cNvGrpSpPr/>
            <p:nvPr/>
          </p:nvGrpSpPr>
          <p:grpSpPr>
            <a:xfrm>
              <a:off x="0" y="-241100"/>
              <a:ext cx="22884176" cy="12497513"/>
              <a:chOff x="0" y="-47625"/>
              <a:chExt cx="4520331" cy="2468645"/>
            </a:xfrm>
          </p:grpSpPr>
          <p:sp>
            <p:nvSpPr>
              <p:cNvPr id="309" name="Google Shape;309;p2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0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0"/>
            <p:cNvGrpSpPr/>
            <p:nvPr/>
          </p:nvGrpSpPr>
          <p:grpSpPr>
            <a:xfrm>
              <a:off x="191092" y="-53913"/>
              <a:ext cx="22501998" cy="12127216"/>
              <a:chOff x="0" y="-47625"/>
              <a:chExt cx="4444838" cy="2395500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4" name="Google Shape;314;p20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20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20"/>
            <p:cNvCxnSpPr/>
            <p:nvPr/>
          </p:nvCxnSpPr>
          <p:spPr>
            <a:xfrm flipH="1" rot="10800000">
              <a:off x="206629" y="11811667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20"/>
            <p:cNvCxnSpPr/>
            <p:nvPr/>
          </p:nvCxnSpPr>
          <p:spPr>
            <a:xfrm flipH="1" rot="10800000">
              <a:off x="22402264" y="226066"/>
              <a:ext cx="245980" cy="235906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18" name="Google Shape;318;p20"/>
          <p:cNvCxnSpPr/>
          <p:nvPr/>
        </p:nvCxnSpPr>
        <p:spPr>
          <a:xfrm>
            <a:off x="4689669" y="2350149"/>
            <a:ext cx="35712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9" name="Google Shape;319;p20"/>
          <p:cNvCxnSpPr/>
          <p:nvPr/>
        </p:nvCxnSpPr>
        <p:spPr>
          <a:xfrm>
            <a:off x="4689669" y="3113734"/>
            <a:ext cx="35712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20" name="Google Shape;320;p20"/>
          <p:cNvCxnSpPr/>
          <p:nvPr/>
        </p:nvCxnSpPr>
        <p:spPr>
          <a:xfrm>
            <a:off x="4689669" y="3877318"/>
            <a:ext cx="3571200" cy="0"/>
          </a:xfrm>
          <a:prstGeom prst="straightConnector1">
            <a:avLst/>
          </a:prstGeom>
          <a:noFill/>
          <a:ln cap="flat" cmpd="sng" w="9525">
            <a:solidFill>
              <a:srgbClr val="86867D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1" name="Google Shape;321;p20"/>
          <p:cNvSpPr/>
          <p:nvPr/>
        </p:nvSpPr>
        <p:spPr>
          <a:xfrm>
            <a:off x="4729958" y="2536206"/>
            <a:ext cx="345535" cy="391478"/>
          </a:xfrm>
          <a:custGeom>
            <a:rect b="b" l="l" r="r" t="t"/>
            <a:pathLst>
              <a:path extrusionOk="0" h="782956" w="691070">
                <a:moveTo>
                  <a:pt x="0" y="0"/>
                </a:moveTo>
                <a:lnTo>
                  <a:pt x="691070" y="0"/>
                </a:lnTo>
                <a:lnTo>
                  <a:pt x="691070" y="782957"/>
                </a:lnTo>
                <a:lnTo>
                  <a:pt x="0" y="782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4734419" y="4097445"/>
            <a:ext cx="336613" cy="336277"/>
          </a:xfrm>
          <a:custGeom>
            <a:rect b="b" l="l" r="r" t="t"/>
            <a:pathLst>
              <a:path extrusionOk="0" h="672554" w="673225">
                <a:moveTo>
                  <a:pt x="0" y="0"/>
                </a:moveTo>
                <a:lnTo>
                  <a:pt x="673225" y="0"/>
                </a:lnTo>
                <a:lnTo>
                  <a:pt x="673225" y="672553"/>
                </a:lnTo>
                <a:lnTo>
                  <a:pt x="0" y="672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4729958" y="3380752"/>
            <a:ext cx="345535" cy="276428"/>
          </a:xfrm>
          <a:custGeom>
            <a:rect b="b" l="l" r="r" t="t"/>
            <a:pathLst>
              <a:path extrusionOk="0" h="552856" w="691070">
                <a:moveTo>
                  <a:pt x="0" y="0"/>
                </a:moveTo>
                <a:lnTo>
                  <a:pt x="691070" y="0"/>
                </a:lnTo>
                <a:lnTo>
                  <a:pt x="691070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4748168" y="1864171"/>
            <a:ext cx="268826" cy="276428"/>
          </a:xfrm>
          <a:custGeom>
            <a:rect b="b" l="l" r="r" t="t"/>
            <a:pathLst>
              <a:path extrusionOk="0" h="552856" w="537652">
                <a:moveTo>
                  <a:pt x="0" y="0"/>
                </a:moveTo>
                <a:lnTo>
                  <a:pt x="537652" y="0"/>
                </a:lnTo>
                <a:lnTo>
                  <a:pt x="537652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8575" rotWithShape="0" algn="bl" dir="5400000" dist="9525">
              <a:srgbClr val="000000">
                <a:alpha val="49019"/>
              </a:srgbClr>
            </a:outerShdw>
            <a:reflection blurRad="0" dir="5400000" dist="19050" endA="0" endPos="30000" fadeDir="5400012" kx="0" rotWithShape="0" algn="bl" stPos="0" sy="-100000" ky="0"/>
          </a:effectLst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429031" y="2286046"/>
            <a:ext cx="1676693" cy="2095866"/>
          </a:xfrm>
          <a:custGeom>
            <a:rect b="b" l="l" r="r" t="t"/>
            <a:pathLst>
              <a:path extrusionOk="0" h="4191731" w="3353385">
                <a:moveTo>
                  <a:pt x="0" y="0"/>
                </a:moveTo>
                <a:lnTo>
                  <a:pt x="3353385" y="0"/>
                </a:lnTo>
                <a:lnTo>
                  <a:pt x="3353385" y="4191732"/>
                </a:lnTo>
                <a:lnTo>
                  <a:pt x="0" y="4191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1429031" y="893545"/>
            <a:ext cx="32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핵심목표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5652760" y="1772302"/>
            <a:ext cx="2164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전사적 자원 통합 관리</a:t>
            </a:r>
            <a:endParaRPr b="1" i="0" sz="13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5672950" y="2030793"/>
            <a:ext cx="2124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부서 간 실시간 데이터 공유</a:t>
            </a:r>
            <a:endParaRPr b="0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5652760" y="2535887"/>
            <a:ext cx="2164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권한에 따른 결재 시스템</a:t>
            </a:r>
            <a:endParaRPr b="1" i="0" sz="13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5672950" y="2794377"/>
            <a:ext cx="2124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전자 결재 시스템 / 결재 내역 보관</a:t>
            </a:r>
            <a:endParaRPr b="0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5652760" y="3299471"/>
            <a:ext cx="2164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업무 프로세스 자동화</a:t>
            </a:r>
            <a:endParaRPr b="1" i="0" sz="13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5672950" y="3557961"/>
            <a:ext cx="2124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반복적인 작업을 시스템 로직으로 처리</a:t>
            </a:r>
            <a:endParaRPr b="0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5652760" y="4024203"/>
            <a:ext cx="2718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49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 정보 제공 및 의사결정 지원</a:t>
            </a:r>
            <a:endParaRPr b="1" i="0" sz="1349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5672950" y="4282693"/>
            <a:ext cx="2124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 알림 / 대시보드 시각화</a:t>
            </a:r>
            <a:endParaRPr b="0" i="0" sz="1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9C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1"/>
          <p:cNvGrpSpPr/>
          <p:nvPr/>
        </p:nvGrpSpPr>
        <p:grpSpPr>
          <a:xfrm>
            <a:off x="281217" y="182549"/>
            <a:ext cx="8581697" cy="4686673"/>
            <a:chOff x="0" y="-241102"/>
            <a:chExt cx="22884525" cy="12497794"/>
          </a:xfrm>
        </p:grpSpPr>
        <p:grpSp>
          <p:nvGrpSpPr>
            <p:cNvPr id="341" name="Google Shape;341;p2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42" name="Google Shape;342;p2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rect b="b" l="l" r="r" t="t"/>
                <a:pathLst>
                  <a:path extrusionOk="0"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2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45" name="Google Shape;345;p2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rect b="b" l="l" r="r" t="t"/>
                <a:pathLst>
                  <a:path extrusionOk="0"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cap="sq" cmpd="sng" w="104775">
                <a:solidFill>
                  <a:srgbClr val="C0C5B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47" name="Google Shape;347;p2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2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21"/>
            <p:cNvCxnSpPr/>
            <p:nvPr/>
          </p:nvCxnSpPr>
          <p:spPr>
            <a:xfrm flipH="1" rot="10800000">
              <a:off x="206629" y="11811773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21"/>
            <p:cNvCxnSpPr/>
            <p:nvPr/>
          </p:nvCxnSpPr>
          <p:spPr>
            <a:xfrm flipH="1" rot="10800000">
              <a:off x="22402264" y="226172"/>
              <a:ext cx="246000" cy="2358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1" name="Google Shape;351;p21"/>
          <p:cNvSpPr txBox="1"/>
          <p:nvPr/>
        </p:nvSpPr>
        <p:spPr>
          <a:xfrm>
            <a:off x="1398231" y="899670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endParaRPr b="1" i="0" sz="3000" u="none" cap="none" strike="noStrik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907725" y="918945"/>
            <a:ext cx="49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49" u="none" cap="none" strike="noStrik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749" u="none" cap="none" strike="noStrik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700" y="1436600"/>
            <a:ext cx="6146724" cy="315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